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6" r:id="rId3"/>
    <p:sldId id="269" r:id="rId4"/>
    <p:sldId id="270" r:id="rId5"/>
    <p:sldId id="267" r:id="rId6"/>
    <p:sldId id="268" r:id="rId7"/>
    <p:sldId id="258" r:id="rId8"/>
    <p:sldId id="304" r:id="rId9"/>
    <p:sldId id="311" r:id="rId10"/>
    <p:sldId id="278" r:id="rId11"/>
    <p:sldId id="279" r:id="rId12"/>
    <p:sldId id="280" r:id="rId13"/>
    <p:sldId id="281" r:id="rId14"/>
    <p:sldId id="282" r:id="rId15"/>
    <p:sldId id="283" r:id="rId16"/>
    <p:sldId id="284" r:id="rId17"/>
    <p:sldId id="285" r:id="rId18"/>
    <p:sldId id="286" r:id="rId19"/>
    <p:sldId id="291" r:id="rId20"/>
    <p:sldId id="316" r:id="rId21"/>
    <p:sldId id="293" r:id="rId22"/>
    <p:sldId id="314" r:id="rId23"/>
    <p:sldId id="294" r:id="rId24"/>
    <p:sldId id="315" r:id="rId25"/>
    <p:sldId id="260" r:id="rId26"/>
    <p:sldId id="271" r:id="rId27"/>
    <p:sldId id="317" r:id="rId28"/>
    <p:sldId id="287" r:id="rId29"/>
    <p:sldId id="288" r:id="rId30"/>
    <p:sldId id="306" r:id="rId31"/>
    <p:sldId id="307" r:id="rId32"/>
    <p:sldId id="308" r:id="rId33"/>
    <p:sldId id="298" r:id="rId34"/>
    <p:sldId id="299" r:id="rId35"/>
    <p:sldId id="312" r:id="rId36"/>
    <p:sldId id="300" r:id="rId37"/>
    <p:sldId id="301" r:id="rId38"/>
    <p:sldId id="302" r:id="rId39"/>
    <p:sldId id="303" r:id="rId40"/>
    <p:sldId id="263" r:id="rId41"/>
    <p:sldId id="289"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660"/>
  </p:normalViewPr>
  <p:slideViewPr>
    <p:cSldViewPr>
      <p:cViewPr>
        <p:scale>
          <a:sx n="60" d="100"/>
          <a:sy n="60" d="100"/>
        </p:scale>
        <p:origin x="-1848" y="-6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F712CA-67C9-442A-9A09-9F9126A22561}" type="datetimeFigureOut">
              <a:rPr lang="tr-TR" smtClean="0"/>
              <a:pPr/>
              <a:t>25.5.2021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366B68-9779-4812-B54B-3EA9B5510BDB}" type="slidenum">
              <a:rPr lang="tr-TR" smtClean="0"/>
              <a:pPr/>
              <a:t>‹#›</a:t>
            </a:fld>
            <a:endParaRPr lang="tr-TR"/>
          </a:p>
        </p:txBody>
      </p:sp>
    </p:spTree>
    <p:extLst>
      <p:ext uri="{BB962C8B-B14F-4D97-AF65-F5344CB8AC3E}">
        <p14:creationId xmlns:p14="http://schemas.microsoft.com/office/powerpoint/2010/main" val="339156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F366B68-9779-4812-B54B-3EA9B5510BDB}" type="slidenum">
              <a:rPr lang="tr-TR" smtClean="0"/>
              <a:pPr/>
              <a:t>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F366B68-9779-4812-B54B-3EA9B5510BDB}" type="slidenum">
              <a:rPr lang="tr-TR" smtClean="0"/>
              <a:pPr/>
              <a:t>3</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F366B68-9779-4812-B54B-3EA9B5510BDB}" type="slidenum">
              <a:rPr lang="tr-TR" smtClean="0"/>
              <a:pPr/>
              <a:t>5</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F366B68-9779-4812-B54B-3EA9B5510BDB}" type="slidenum">
              <a:rPr lang="tr-TR" smtClean="0"/>
              <a:pPr/>
              <a:t>6</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F366B68-9779-4812-B54B-3EA9B5510BDB}" type="slidenum">
              <a:rPr lang="tr-TR" smtClean="0"/>
              <a:pPr/>
              <a:t>7</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F366B68-9779-4812-B54B-3EA9B5510BDB}" type="slidenum">
              <a:rPr lang="tr-TR" smtClean="0"/>
              <a:pPr/>
              <a:t>25</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F366B68-9779-4812-B54B-3EA9B5510BDB}" type="slidenum">
              <a:rPr lang="tr-TR" smtClean="0"/>
              <a:pPr/>
              <a:t>40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8993A8E-7A28-4856-9CEB-BD838B5B80FB}" type="datetimeFigureOut">
              <a:rPr lang="tr-TR" smtClean="0"/>
              <a:pPr/>
              <a:t>25.5.2021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8993A8E-7A28-4856-9CEB-BD838B5B80FB}" type="datetimeFigureOut">
              <a:rPr lang="tr-TR" smtClean="0"/>
              <a:pPr/>
              <a:t>25.5.2021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8993A8E-7A28-4856-9CEB-BD838B5B80FB}" type="datetimeFigureOut">
              <a:rPr lang="tr-TR" smtClean="0"/>
              <a:pPr/>
              <a:t>25.5.2021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8993A8E-7A28-4856-9CEB-BD838B5B80FB}" type="datetimeFigureOut">
              <a:rPr lang="tr-TR" smtClean="0"/>
              <a:pPr/>
              <a:t>25.5.2021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8993A8E-7A28-4856-9CEB-BD838B5B80FB}" type="datetimeFigureOut">
              <a:rPr lang="tr-TR" smtClean="0"/>
              <a:pPr/>
              <a:t>25.5.2021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8993A8E-7A28-4856-9CEB-BD838B5B80FB}" type="datetimeFigureOut">
              <a:rPr lang="tr-TR" smtClean="0"/>
              <a:pPr/>
              <a:t>25.5.2021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8993A8E-7A28-4856-9CEB-BD838B5B80FB}" type="datetimeFigureOut">
              <a:rPr lang="tr-TR" smtClean="0"/>
              <a:pPr/>
              <a:t>25.5.2021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8993A8E-7A28-4856-9CEB-BD838B5B80FB}" type="datetimeFigureOut">
              <a:rPr lang="tr-TR" smtClean="0"/>
              <a:pPr/>
              <a:t>25.5.2021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993A8E-7A28-4856-9CEB-BD838B5B80FB}" type="datetimeFigureOut">
              <a:rPr lang="tr-TR" smtClean="0"/>
              <a:pPr/>
              <a:t>25.5.2021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8993A8E-7A28-4856-9CEB-BD838B5B80FB}" type="datetimeFigureOut">
              <a:rPr lang="tr-TR" smtClean="0"/>
              <a:pPr/>
              <a:t>25.5.2021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8993A8E-7A28-4856-9CEB-BD838B5B80FB}" type="datetimeFigureOut">
              <a:rPr lang="tr-TR" smtClean="0"/>
              <a:pPr/>
              <a:t>25.5.2021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073974A-1A38-4958-8EDE-884A3E1D387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93A8E-7A28-4856-9CEB-BD838B5B80FB}" type="datetimeFigureOut">
              <a:rPr lang="tr-TR" smtClean="0"/>
              <a:pPr/>
              <a:t>25.5.2021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3974A-1A38-4958-8EDE-884A3E1D387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mailto:974151@meb.k.12.t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kapak sayfası.jpg"/>
          <p:cNvPicPr>
            <a:picLocks noChangeAspect="1"/>
          </p:cNvPicPr>
          <p:nvPr/>
        </p:nvPicPr>
        <p:blipFill>
          <a:blip r:embed="rId2" cstate="print"/>
          <a:srcRect l="40549" t="17800" r="40551" b="8001"/>
          <a:stretch>
            <a:fillRect/>
          </a:stretch>
        </p:blipFill>
        <p:spPr>
          <a:xfrm>
            <a:off x="-36512" y="0"/>
            <a:ext cx="3024336" cy="6858000"/>
          </a:xfrm>
          <a:prstGeom prst="rect">
            <a:avLst/>
          </a:prstGeom>
        </p:spPr>
      </p:pic>
      <p:sp>
        <p:nvSpPr>
          <p:cNvPr id="5" name="4 Metin kutusu"/>
          <p:cNvSpPr txBox="1"/>
          <p:nvPr/>
        </p:nvSpPr>
        <p:spPr>
          <a:xfrm>
            <a:off x="2987824" y="3068960"/>
            <a:ext cx="6156176" cy="1754326"/>
          </a:xfrm>
          <a:prstGeom prst="rect">
            <a:avLst/>
          </a:prstGeom>
          <a:noFill/>
        </p:spPr>
        <p:txBody>
          <a:bodyPr wrap="square" rtlCol="0">
            <a:spAutoFit/>
          </a:bodyPr>
          <a:lstStyle/>
          <a:p>
            <a:pPr algn="ctr"/>
            <a:r>
              <a:rPr lang="tr-TR" sz="3600" dirty="0" smtClean="0">
                <a:solidFill>
                  <a:srgbClr val="FF0000"/>
                </a:solidFill>
                <a:effectLst>
                  <a:outerShdw blurRad="38100" dist="38100" dir="2700000" algn="tl">
                    <a:srgbClr val="000000">
                      <a:alpha val="43137"/>
                    </a:srgbClr>
                  </a:outerShdw>
                </a:effectLst>
              </a:rPr>
              <a:t>BAĞCILAR AYDIN DOĞAN </a:t>
            </a:r>
          </a:p>
          <a:p>
            <a:pPr algn="ctr"/>
            <a:r>
              <a:rPr lang="tr-TR" sz="3600" dirty="0" smtClean="0">
                <a:solidFill>
                  <a:srgbClr val="FF0000"/>
                </a:solidFill>
                <a:effectLst>
                  <a:outerShdw blurRad="38100" dist="38100" dir="2700000" algn="tl">
                    <a:srgbClr val="000000">
                      <a:alpha val="43137"/>
                    </a:srgbClr>
                  </a:outerShdw>
                </a:effectLst>
              </a:rPr>
              <a:t>MESLEKİ VE TEKNİK </a:t>
            </a:r>
            <a:endParaRPr lang="tr-TR" sz="3600" dirty="0" smtClean="0">
              <a:solidFill>
                <a:srgbClr val="FF0000"/>
              </a:solidFill>
              <a:effectLst>
                <a:outerShdw blurRad="38100" dist="38100" dir="2700000" algn="tl">
                  <a:srgbClr val="000000">
                    <a:alpha val="43137"/>
                  </a:srgbClr>
                </a:outerShdw>
              </a:effectLst>
            </a:endParaRPr>
          </a:p>
          <a:p>
            <a:pPr algn="ctr"/>
            <a:r>
              <a:rPr lang="tr-TR" sz="3600" dirty="0" smtClean="0">
                <a:solidFill>
                  <a:srgbClr val="FF0000"/>
                </a:solidFill>
                <a:effectLst>
                  <a:outerShdw blurRad="38100" dist="38100" dir="2700000" algn="tl">
                    <a:srgbClr val="000000">
                      <a:alpha val="43137"/>
                    </a:srgbClr>
                  </a:outerShdw>
                </a:effectLst>
              </a:rPr>
              <a:t>ANADOLU </a:t>
            </a:r>
            <a:r>
              <a:rPr lang="tr-TR" sz="3600" dirty="0" smtClean="0">
                <a:solidFill>
                  <a:srgbClr val="FF0000"/>
                </a:solidFill>
                <a:effectLst>
                  <a:outerShdw blurRad="38100" dist="38100" dir="2700000" algn="tl">
                    <a:srgbClr val="000000">
                      <a:alpha val="43137"/>
                    </a:srgbClr>
                  </a:outerShdw>
                </a:effectLst>
              </a:rPr>
              <a:t>LİSESİ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HEMŞİRE YARDIMCISI KİMDİR?</a:t>
            </a:r>
            <a:endParaRPr lang="tr-TR" dirty="0">
              <a:solidFill>
                <a:srgbClr val="FF0000"/>
              </a:solidFill>
            </a:endParaRPr>
          </a:p>
        </p:txBody>
      </p:sp>
      <p:sp>
        <p:nvSpPr>
          <p:cNvPr id="3" name="İçerik Yer Tutucusu 2"/>
          <p:cNvSpPr>
            <a:spLocks noGrp="1"/>
          </p:cNvSpPr>
          <p:nvPr>
            <p:ph idx="1"/>
          </p:nvPr>
        </p:nvSpPr>
        <p:spPr/>
        <p:txBody>
          <a:bodyPr/>
          <a:lstStyle/>
          <a:p>
            <a:pPr marL="0" lvl="0" indent="0">
              <a:spcBef>
                <a:spcPts val="250"/>
              </a:spcBef>
              <a:buClr>
                <a:srgbClr val="7FD13B"/>
              </a:buClr>
              <a:buSzPct val="80000"/>
              <a:buFont typeface="Wingdings 2"/>
              <a:buChar char=""/>
            </a:pPr>
            <a:r>
              <a:rPr lang="tr-TR" sz="2400" dirty="0">
                <a:solidFill>
                  <a:prstClr val="black"/>
                </a:solidFill>
                <a:ea typeface="Calibri"/>
              </a:rPr>
              <a:t>Sağlık meslek liselerinin hemşire yardımcılığı programından mezun olup hemşire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endParaRPr lang="tr-TR" sz="2400" dirty="0">
              <a:solidFill>
                <a:prstClr val="black"/>
              </a:solidFill>
            </a:endParaRPr>
          </a:p>
          <a:p>
            <a:endParaRPr lang="tr-TR" dirty="0"/>
          </a:p>
        </p:txBody>
      </p:sp>
    </p:spTree>
    <p:extLst>
      <p:ext uri="{BB962C8B-B14F-4D97-AF65-F5344CB8AC3E}">
        <p14:creationId xmlns:p14="http://schemas.microsoft.com/office/powerpoint/2010/main" val="3262414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HEMŞİRE YARDIMCISININ GÖREVLERİ</a:t>
            </a:r>
            <a:endParaRPr lang="tr-TR" dirty="0">
              <a:solidFill>
                <a:srgbClr val="FF0000"/>
              </a:solidFill>
            </a:endParaRPr>
          </a:p>
        </p:txBody>
      </p:sp>
      <p:sp>
        <p:nvSpPr>
          <p:cNvPr id="3" name="İçerik Yer Tutucusu 2"/>
          <p:cNvSpPr>
            <a:spLocks noGrp="1"/>
          </p:cNvSpPr>
          <p:nvPr>
            <p:ph idx="1"/>
          </p:nvPr>
        </p:nvSpPr>
        <p:spPr/>
        <p:txBody>
          <a:bodyPr/>
          <a:lstStyle/>
          <a:p>
            <a:pPr marL="265176" lvl="0" indent="-265176">
              <a:spcBef>
                <a:spcPts val="250"/>
              </a:spcBef>
              <a:buClr>
                <a:srgbClr val="7FD13B"/>
              </a:buClr>
              <a:buSzPct val="80000"/>
              <a:buFont typeface="Wingdings 2"/>
              <a:buChar char=""/>
            </a:pPr>
            <a:r>
              <a:rPr lang="tr-TR" sz="1500" dirty="0">
                <a:solidFill>
                  <a:prstClr val="black"/>
                </a:solidFill>
                <a:latin typeface="Verdana"/>
              </a:rPr>
              <a:t>a)Hasta odasının düzenini ve temizliğinin yapılmasını sağlar.</a:t>
            </a:r>
          </a:p>
          <a:p>
            <a:pPr marL="265176" lvl="0" indent="-265176">
              <a:spcBef>
                <a:spcPts val="250"/>
              </a:spcBef>
              <a:buClr>
                <a:srgbClr val="7FD13B"/>
              </a:buClr>
              <a:buSzPct val="80000"/>
              <a:buFont typeface="Wingdings 2"/>
              <a:buChar char=""/>
            </a:pPr>
            <a:r>
              <a:rPr lang="tr-TR" sz="1500" dirty="0">
                <a:solidFill>
                  <a:prstClr val="black"/>
                </a:solidFill>
                <a:latin typeface="Verdana"/>
              </a:rPr>
              <a:t>b)Hastanın yatağını yapar,</a:t>
            </a:r>
          </a:p>
          <a:p>
            <a:pPr marL="265176" lvl="0" indent="-265176">
              <a:spcBef>
                <a:spcPts val="250"/>
              </a:spcBef>
              <a:buClr>
                <a:srgbClr val="7FD13B"/>
              </a:buClr>
              <a:buSzPct val="80000"/>
              <a:buFont typeface="Wingdings 2"/>
              <a:buChar char=""/>
            </a:pPr>
            <a:r>
              <a:rPr lang="tr-TR" sz="1500" dirty="0">
                <a:solidFill>
                  <a:prstClr val="black"/>
                </a:solidFill>
                <a:latin typeface="Verdana"/>
              </a:rPr>
              <a:t>c) Hasta güvenliğinin sağlanmasına yardım eder.</a:t>
            </a:r>
          </a:p>
          <a:p>
            <a:pPr marL="265176" lvl="0" indent="-265176">
              <a:spcBef>
                <a:spcPts val="250"/>
              </a:spcBef>
              <a:buClr>
                <a:srgbClr val="7FD13B"/>
              </a:buClr>
              <a:buSzPct val="80000"/>
              <a:buFont typeface="Wingdings 2"/>
              <a:buChar char=""/>
            </a:pPr>
            <a:r>
              <a:rPr lang="tr-TR" sz="1500" dirty="0">
                <a:solidFill>
                  <a:prstClr val="black"/>
                </a:solidFill>
                <a:latin typeface="Verdana"/>
              </a:rPr>
              <a:t>ç) Hastanın tedavi planında yer alan ve hemşirenin uygun gördüğü oral ilaçları hastaya verir.</a:t>
            </a:r>
          </a:p>
          <a:p>
            <a:pPr marL="265176" lvl="0" indent="-265176">
              <a:spcBef>
                <a:spcPts val="250"/>
              </a:spcBef>
              <a:buClr>
                <a:srgbClr val="7FD13B"/>
              </a:buClr>
              <a:buSzPct val="80000"/>
              <a:buFont typeface="Wingdings 2"/>
              <a:buChar char=""/>
            </a:pPr>
            <a:r>
              <a:rPr lang="tr-TR" sz="1500" dirty="0">
                <a:solidFill>
                  <a:prstClr val="black"/>
                </a:solidFill>
                <a:latin typeface="Verdana"/>
              </a:rPr>
              <a:t>d)Hastanın kişisel bakım ve temizliği ile ilgili gereksinimlerinin karşılanmasına yardım eder.</a:t>
            </a:r>
          </a:p>
          <a:p>
            <a:pPr marL="265176" lvl="0" indent="-265176">
              <a:spcBef>
                <a:spcPts val="250"/>
              </a:spcBef>
              <a:buClr>
                <a:srgbClr val="7FD13B"/>
              </a:buClr>
              <a:buSzPct val="80000"/>
              <a:buFont typeface="Wingdings 2"/>
              <a:buChar char=""/>
            </a:pPr>
            <a:r>
              <a:rPr lang="tr-TR" sz="1500" dirty="0">
                <a:solidFill>
                  <a:prstClr val="black"/>
                </a:solidFill>
                <a:latin typeface="Verdana"/>
              </a:rPr>
              <a:t>e)Hastanın deri bütünlüğünü gözlemleyerek hemşireye bilgi verir.</a:t>
            </a:r>
          </a:p>
          <a:p>
            <a:pPr marL="265176" lvl="0" indent="-265176">
              <a:spcBef>
                <a:spcPts val="250"/>
              </a:spcBef>
              <a:buClr>
                <a:srgbClr val="7FD13B"/>
              </a:buClr>
              <a:buSzPct val="80000"/>
              <a:buFont typeface="Wingdings 2"/>
              <a:buChar char=""/>
            </a:pPr>
            <a:r>
              <a:rPr lang="tr-TR" sz="1500" dirty="0">
                <a:solidFill>
                  <a:prstClr val="black"/>
                </a:solidFill>
                <a:latin typeface="Verdana"/>
              </a:rPr>
              <a:t>f)Hastaların muayene, tetkik ve tedavi için hazırlanmasına, tıbbi işlem öncesinde elbiselerinin değiştirilmesine ve işlem sonrasında giyinmesine yardım eder.</a:t>
            </a:r>
          </a:p>
          <a:p>
            <a:pPr marL="265176" lvl="0" indent="-265176">
              <a:spcBef>
                <a:spcPts val="250"/>
              </a:spcBef>
              <a:buClr>
                <a:srgbClr val="7FD13B"/>
              </a:buClr>
              <a:buSzPct val="80000"/>
              <a:buFont typeface="Wingdings 2"/>
              <a:buChar char=""/>
            </a:pPr>
            <a:r>
              <a:rPr lang="tr-TR" sz="1500" dirty="0">
                <a:solidFill>
                  <a:prstClr val="black"/>
                </a:solidFill>
                <a:latin typeface="Verdana"/>
              </a:rPr>
              <a:t>g)Yatak yarasını önlemeye yönelik koruyucu işlemlerde hemşireye yardım eder.</a:t>
            </a:r>
          </a:p>
          <a:p>
            <a:pPr marL="265176" lvl="0" indent="-265176">
              <a:spcBef>
                <a:spcPts val="250"/>
              </a:spcBef>
              <a:buClr>
                <a:srgbClr val="7FD13B"/>
              </a:buClr>
              <a:buSzPct val="80000"/>
              <a:buFont typeface="Wingdings 2"/>
              <a:buChar char=""/>
            </a:pPr>
            <a:r>
              <a:rPr lang="tr-TR" sz="1500" dirty="0">
                <a:solidFill>
                  <a:prstClr val="black"/>
                </a:solidFill>
                <a:latin typeface="Verdana"/>
              </a:rPr>
              <a:t>ğ) Hastanın günlük yaşam aktivitelerinin yerine getirilmesine yardım eder.</a:t>
            </a:r>
          </a:p>
          <a:p>
            <a:pPr marL="265176" lvl="0" indent="-265176">
              <a:spcBef>
                <a:spcPts val="250"/>
              </a:spcBef>
              <a:buClr>
                <a:srgbClr val="7FD13B"/>
              </a:buClr>
              <a:buSzPct val="80000"/>
              <a:buFont typeface="Wingdings 2"/>
              <a:buChar char=""/>
            </a:pPr>
            <a:r>
              <a:rPr lang="tr-TR" sz="1500" dirty="0">
                <a:solidFill>
                  <a:prstClr val="black"/>
                </a:solidFill>
                <a:latin typeface="Verdana"/>
              </a:rPr>
              <a:t>h)Yataktan kalkamayan veya kalkması uygun görülmeyen hastanın boşaltımına yardımcı olur, varsa boşaltımla ilgili sorunlarını hemşireye bildirir.</a:t>
            </a:r>
          </a:p>
          <a:p>
            <a:endParaRPr lang="tr-TR" dirty="0"/>
          </a:p>
        </p:txBody>
      </p:sp>
    </p:spTree>
    <p:extLst>
      <p:ext uri="{BB962C8B-B14F-4D97-AF65-F5344CB8AC3E}">
        <p14:creationId xmlns:p14="http://schemas.microsoft.com/office/powerpoint/2010/main" val="4222968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4713387"/>
          </a:xfrm>
        </p:spPr>
        <p:txBody>
          <a:bodyPr>
            <a:normAutofit fontScale="85000" lnSpcReduction="10000"/>
          </a:bodyPr>
          <a:lstStyle/>
          <a:p>
            <a:pPr marL="265176" lvl="0" indent="-265176">
              <a:spcBef>
                <a:spcPts val="250"/>
              </a:spcBef>
              <a:buClr>
                <a:srgbClr val="7FD13B"/>
              </a:buClr>
              <a:buSzPct val="80000"/>
              <a:buFont typeface="Wingdings 2"/>
              <a:buChar char=""/>
            </a:pPr>
            <a:r>
              <a:rPr lang="tr-TR" sz="2000" dirty="0">
                <a:solidFill>
                  <a:prstClr val="black"/>
                </a:solidFill>
                <a:latin typeface="Verdana"/>
              </a:rPr>
              <a:t>j)Hastanın beslenme programına uygun olarak beslenmesine yardımcı olur</a:t>
            </a:r>
          </a:p>
          <a:p>
            <a:pPr marL="265176" lvl="0" indent="-265176">
              <a:spcBef>
                <a:spcPts val="250"/>
              </a:spcBef>
              <a:buClr>
                <a:srgbClr val="7FD13B"/>
              </a:buClr>
              <a:buSzPct val="80000"/>
              <a:buFont typeface="Wingdings 2"/>
              <a:buChar char=""/>
            </a:pPr>
            <a:r>
              <a:rPr lang="tr-TR" sz="2000" dirty="0">
                <a:solidFill>
                  <a:prstClr val="black"/>
                </a:solidFill>
                <a:latin typeface="Verdana"/>
              </a:rPr>
              <a:t>k)Kilo takibi gereken hastalarda günlük kilo takibini yapar.</a:t>
            </a:r>
          </a:p>
          <a:p>
            <a:pPr marL="265176" lvl="0" indent="-265176">
              <a:spcBef>
                <a:spcPts val="250"/>
              </a:spcBef>
              <a:buClr>
                <a:srgbClr val="7FD13B"/>
              </a:buClr>
              <a:buSzPct val="80000"/>
              <a:buFont typeface="Wingdings 2"/>
              <a:buChar char=""/>
            </a:pPr>
            <a:r>
              <a:rPr lang="tr-TR" sz="2000" dirty="0">
                <a:solidFill>
                  <a:prstClr val="black"/>
                </a:solidFill>
                <a:latin typeface="Verdana"/>
              </a:rPr>
              <a:t>l)Hemşirenin uygun gördüğü durumlarda hastanın yürümesine ve hareket etmesine yardım eder.</a:t>
            </a:r>
          </a:p>
          <a:p>
            <a:pPr marL="265176" lvl="0" indent="-265176">
              <a:spcBef>
                <a:spcPts val="250"/>
              </a:spcBef>
              <a:buClr>
                <a:srgbClr val="7FD13B"/>
              </a:buClr>
              <a:buSzPct val="80000"/>
              <a:buFont typeface="Wingdings 2"/>
              <a:buChar char=""/>
            </a:pPr>
            <a:r>
              <a:rPr lang="tr-TR" sz="2000" dirty="0">
                <a:solidFill>
                  <a:prstClr val="black"/>
                </a:solidFill>
                <a:latin typeface="Verdana"/>
              </a:rPr>
              <a:t>m)Hareket kısıtlılığı olan hastalarda uygun görülen pozisyonu verir.</a:t>
            </a:r>
          </a:p>
          <a:p>
            <a:pPr marL="265176" lvl="0" indent="-265176">
              <a:spcBef>
                <a:spcPts val="250"/>
              </a:spcBef>
              <a:buClr>
                <a:srgbClr val="7FD13B"/>
              </a:buClr>
              <a:buSzPct val="80000"/>
              <a:buFont typeface="Wingdings 2"/>
              <a:buChar char=""/>
            </a:pPr>
            <a:r>
              <a:rPr lang="tr-TR" sz="2000" dirty="0">
                <a:solidFill>
                  <a:prstClr val="black"/>
                </a:solidFill>
                <a:latin typeface="Verdana"/>
              </a:rPr>
              <a:t>n)Hastanın başka bir kliniğe ya da birime transferine yardım ve refakat eder.</a:t>
            </a:r>
          </a:p>
          <a:p>
            <a:pPr marL="265176" lvl="0" indent="-265176">
              <a:spcBef>
                <a:spcPts val="250"/>
              </a:spcBef>
              <a:buClr>
                <a:srgbClr val="7FD13B"/>
              </a:buClr>
              <a:buSzPct val="80000"/>
              <a:buFont typeface="Wingdings 2"/>
              <a:buChar char=""/>
            </a:pPr>
            <a:r>
              <a:rPr lang="tr-TR" sz="2000" dirty="0">
                <a:solidFill>
                  <a:prstClr val="black"/>
                </a:solidFill>
                <a:latin typeface="Verdana"/>
              </a:rPr>
              <a:t>o)Hasta için planlanan egzersiz programının hastaya uygulanmasına yardım eder.</a:t>
            </a:r>
          </a:p>
          <a:p>
            <a:pPr marL="265176" lvl="0" indent="-265176">
              <a:spcBef>
                <a:spcPts val="250"/>
              </a:spcBef>
              <a:buClr>
                <a:srgbClr val="7FD13B"/>
              </a:buClr>
              <a:buSzPct val="80000"/>
              <a:buFont typeface="Wingdings 2"/>
              <a:buChar char=""/>
            </a:pPr>
            <a:r>
              <a:rPr lang="tr-TR" sz="2000" dirty="0">
                <a:solidFill>
                  <a:prstClr val="black"/>
                </a:solidFill>
                <a:latin typeface="Verdana"/>
              </a:rPr>
              <a:t>ö) İlgilendiği hastaların genel durumunda fark ettiği değişiklikleri hemşireye bildirir.</a:t>
            </a:r>
          </a:p>
          <a:p>
            <a:pPr marL="265176" lvl="0" indent="-265176">
              <a:spcBef>
                <a:spcPts val="250"/>
              </a:spcBef>
              <a:buClr>
                <a:srgbClr val="7FD13B"/>
              </a:buClr>
              <a:buSzPct val="80000"/>
              <a:buFont typeface="Wingdings 2"/>
              <a:buChar char=""/>
            </a:pPr>
            <a:r>
              <a:rPr lang="tr-TR" sz="2000" dirty="0">
                <a:solidFill>
                  <a:prstClr val="black"/>
                </a:solidFill>
                <a:latin typeface="Verdana"/>
              </a:rPr>
              <a:t>p)Ölüm sonrası yapılması gereken bakımları uygular.</a:t>
            </a:r>
          </a:p>
          <a:p>
            <a:pPr marL="265176" lvl="0" indent="-265176">
              <a:spcBef>
                <a:spcPts val="250"/>
              </a:spcBef>
              <a:buClr>
                <a:srgbClr val="7FD13B"/>
              </a:buClr>
              <a:buSzPct val="80000"/>
              <a:buFont typeface="Wingdings 2"/>
              <a:buChar char=""/>
            </a:pPr>
            <a:r>
              <a:rPr lang="tr-TR" sz="2000" dirty="0">
                <a:solidFill>
                  <a:prstClr val="black"/>
                </a:solidFill>
                <a:latin typeface="Verdana"/>
              </a:rPr>
              <a:t>r)Alınan kan, doku veya diğer örneklerin laboratuvara naklini sağlar.</a:t>
            </a:r>
          </a:p>
          <a:p>
            <a:pPr marL="265176" lvl="0" indent="-265176">
              <a:spcBef>
                <a:spcPts val="250"/>
              </a:spcBef>
              <a:buClr>
                <a:srgbClr val="7FD13B"/>
              </a:buClr>
              <a:buSzPct val="80000"/>
              <a:buFont typeface="Wingdings 2"/>
              <a:buChar char=""/>
            </a:pPr>
            <a:r>
              <a:rPr lang="tr-TR" sz="2000" dirty="0">
                <a:solidFill>
                  <a:prstClr val="black"/>
                </a:solidFill>
                <a:latin typeface="Verdana"/>
              </a:rPr>
              <a:t>s)Hasta bakımında kullanılan malzemelerin hazırlanmasını, temizliğini, dezenfeksiyonunu ve uygun şekilde saklanmasına yardım eder.</a:t>
            </a:r>
          </a:p>
          <a:p>
            <a:endParaRPr lang="tr-TR" dirty="0"/>
          </a:p>
        </p:txBody>
      </p:sp>
    </p:spTree>
    <p:extLst>
      <p:ext uri="{BB962C8B-B14F-4D97-AF65-F5344CB8AC3E}">
        <p14:creationId xmlns:p14="http://schemas.microsoft.com/office/powerpoint/2010/main" val="4092046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SAĞLIK BAKIM TEKNİSYENİ KİMDİR?</a:t>
            </a:r>
            <a:endParaRPr lang="tr-TR" dirty="0">
              <a:solidFill>
                <a:srgbClr val="FF0000"/>
              </a:solidFill>
            </a:endParaRPr>
          </a:p>
        </p:txBody>
      </p:sp>
      <p:sp>
        <p:nvSpPr>
          <p:cNvPr id="3" name="İçerik Yer Tutucusu 2"/>
          <p:cNvSpPr>
            <a:spLocks noGrp="1"/>
          </p:cNvSpPr>
          <p:nvPr>
            <p:ph idx="1"/>
          </p:nvPr>
        </p:nvSpPr>
        <p:spPr/>
        <p:txBody>
          <a:bodyPr>
            <a:normAutofit lnSpcReduction="10000"/>
          </a:bodyPr>
          <a:lstStyle/>
          <a:p>
            <a:pPr marL="265176" lvl="0" indent="-265176" algn="just">
              <a:lnSpc>
                <a:spcPct val="120000"/>
              </a:lnSpc>
              <a:spcBef>
                <a:spcPts val="600"/>
              </a:spcBef>
              <a:buClr>
                <a:srgbClr val="7FD13B"/>
              </a:buClr>
              <a:buSzPct val="80000"/>
              <a:buNone/>
            </a:pPr>
            <a:r>
              <a:rPr lang="tr-TR" sz="2000" b="1" dirty="0">
                <a:solidFill>
                  <a:prstClr val="black"/>
                </a:solidFill>
                <a:latin typeface="Arial"/>
                <a:ea typeface="Times New Roman"/>
              </a:rPr>
              <a:t>Sağlık meslek liselerinin sağlık bakım teknisyenliği</a:t>
            </a:r>
          </a:p>
          <a:p>
            <a:pPr marL="0" lvl="0" indent="0" algn="just">
              <a:lnSpc>
                <a:spcPct val="120000"/>
              </a:lnSpc>
              <a:spcBef>
                <a:spcPts val="600"/>
              </a:spcBef>
              <a:buClr>
                <a:srgbClr val="7FD13B"/>
              </a:buClr>
              <a:buSzPct val="80000"/>
              <a:buNone/>
            </a:pPr>
            <a:r>
              <a:rPr lang="tr-TR" sz="2000" b="1" dirty="0">
                <a:solidFill>
                  <a:prstClr val="black"/>
                </a:solidFill>
                <a:latin typeface="Arial"/>
                <a:ea typeface="Times New Roman"/>
              </a:rPr>
              <a:t>programından mezun olup en az tekniker düzeyindeki sağlık</a:t>
            </a:r>
          </a:p>
          <a:p>
            <a:pPr marL="0" lvl="0" indent="0" algn="just">
              <a:lnSpc>
                <a:spcPct val="120000"/>
              </a:lnSpc>
              <a:spcBef>
                <a:spcPts val="600"/>
              </a:spcBef>
              <a:buClr>
                <a:srgbClr val="7FD13B"/>
              </a:buClr>
              <a:buSzPct val="80000"/>
              <a:buNone/>
            </a:pPr>
            <a:r>
              <a:rPr lang="tr-TR" sz="2000" b="1" dirty="0">
                <a:solidFill>
                  <a:prstClr val="black"/>
                </a:solidFill>
                <a:latin typeface="Arial"/>
                <a:ea typeface="Times New Roman"/>
              </a:rPr>
              <a:t>meslek mensuplarının nezaretinde yardımcı olarak çalışan,</a:t>
            </a:r>
          </a:p>
          <a:p>
            <a:pPr marL="0" lvl="0" indent="0" algn="just">
              <a:lnSpc>
                <a:spcPct val="120000"/>
              </a:lnSpc>
              <a:spcBef>
                <a:spcPts val="600"/>
              </a:spcBef>
              <a:buClr>
                <a:srgbClr val="7FD13B"/>
              </a:buClr>
              <a:buSzPct val="80000"/>
              <a:buNone/>
            </a:pPr>
            <a:r>
              <a:rPr lang="tr-TR" sz="2000" b="1" dirty="0">
                <a:solidFill>
                  <a:prstClr val="black"/>
                </a:solidFill>
                <a:latin typeface="Arial"/>
                <a:ea typeface="Times New Roman"/>
              </a:rPr>
              <a:t>ayrıca hastaların günlük yaşam aktivitelerinin yerine getirilmesi, beslenme programının uygulanması, kişisel bakım ve temizliği ile sağlık hizmetlerine ulaşımında yardımcı olan ve refakat eden sağlık meslek mensubudur.</a:t>
            </a:r>
          </a:p>
          <a:p>
            <a:pPr marL="265176" lvl="0" indent="-265176" algn="just">
              <a:lnSpc>
                <a:spcPts val="1650"/>
              </a:lnSpc>
              <a:spcBef>
                <a:spcPts val="250"/>
              </a:spcBef>
              <a:buClr>
                <a:srgbClr val="7FD13B"/>
              </a:buClr>
              <a:buSzPct val="80000"/>
              <a:buFont typeface="Wingdings 2"/>
              <a:buChar char=""/>
            </a:pPr>
            <a:endParaRPr lang="tr-TR" sz="2000" b="1" dirty="0">
              <a:solidFill>
                <a:prstClr val="black"/>
              </a:solidFill>
              <a:latin typeface="Times New Roman"/>
              <a:ea typeface="Times New Roman"/>
            </a:endParaRPr>
          </a:p>
          <a:p>
            <a:pPr marL="0" lvl="0" indent="0">
              <a:spcBef>
                <a:spcPts val="0"/>
              </a:spcBef>
              <a:spcAft>
                <a:spcPts val="600"/>
              </a:spcAft>
              <a:buClr>
                <a:srgbClr val="7FD13B"/>
              </a:buClr>
              <a:buSzPct val="80000"/>
              <a:buNone/>
            </a:pPr>
            <a:r>
              <a:rPr lang="tr-TR" sz="2000" b="1" kern="1400" dirty="0">
                <a:solidFill>
                  <a:srgbClr val="7030A0"/>
                </a:solidFill>
                <a:latin typeface="Rockwell"/>
              </a:rPr>
              <a:t>Radyoloji– Acil Tıp Teknikerliği -Anestezi Teknikerliği – </a:t>
            </a:r>
            <a:r>
              <a:rPr lang="tr-TR" sz="2000" b="1" kern="1400" dirty="0" err="1">
                <a:solidFill>
                  <a:srgbClr val="7030A0"/>
                </a:solidFill>
                <a:latin typeface="Rockwell"/>
              </a:rPr>
              <a:t>Labaratuvar</a:t>
            </a:r>
            <a:r>
              <a:rPr lang="tr-TR" sz="2000" b="1" kern="1400" dirty="0">
                <a:solidFill>
                  <a:srgbClr val="7030A0"/>
                </a:solidFill>
                <a:latin typeface="Rockwell"/>
              </a:rPr>
              <a:t> Teknikerliği– Diş Teknikerliği gibi tüm </a:t>
            </a:r>
          </a:p>
          <a:p>
            <a:pPr marL="0" lvl="0" indent="0">
              <a:spcBef>
                <a:spcPts val="0"/>
              </a:spcBef>
              <a:spcAft>
                <a:spcPts val="600"/>
              </a:spcAft>
              <a:buClr>
                <a:srgbClr val="7FD13B"/>
              </a:buClr>
              <a:buSzPct val="80000"/>
              <a:buNone/>
            </a:pPr>
            <a:r>
              <a:rPr lang="tr-TR" sz="2000" b="1" kern="1400" dirty="0">
                <a:solidFill>
                  <a:srgbClr val="7030A0"/>
                </a:solidFill>
                <a:latin typeface="Rockwell"/>
              </a:rPr>
              <a:t>tekniker düzeyindeki sağlık elemanlarının yardımcısı </a:t>
            </a:r>
          </a:p>
          <a:p>
            <a:pPr marL="0" lvl="0" indent="0">
              <a:spcBef>
                <a:spcPts val="0"/>
              </a:spcBef>
              <a:spcAft>
                <a:spcPts val="600"/>
              </a:spcAft>
              <a:buClr>
                <a:srgbClr val="7FD13B"/>
              </a:buClr>
              <a:buSzPct val="80000"/>
              <a:buNone/>
            </a:pPr>
            <a:r>
              <a:rPr lang="tr-TR" sz="2000" b="1" kern="1400" dirty="0">
                <a:solidFill>
                  <a:srgbClr val="7030A0"/>
                </a:solidFill>
                <a:latin typeface="Rockwell"/>
              </a:rPr>
              <a:t>olarak  çalışır.</a:t>
            </a:r>
          </a:p>
          <a:p>
            <a:endParaRPr lang="tr-TR" dirty="0"/>
          </a:p>
        </p:txBody>
      </p:sp>
    </p:spTree>
    <p:extLst>
      <p:ext uri="{BB962C8B-B14F-4D97-AF65-F5344CB8AC3E}">
        <p14:creationId xmlns:p14="http://schemas.microsoft.com/office/powerpoint/2010/main" val="2572425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SAĞLIK BAKIM TEKNİSYENİNİN GÖREVLERİ</a:t>
            </a:r>
            <a:endParaRPr lang="tr-TR" dirty="0">
              <a:solidFill>
                <a:srgbClr val="FF0000"/>
              </a:solidFill>
            </a:endParaRPr>
          </a:p>
        </p:txBody>
      </p:sp>
      <p:sp>
        <p:nvSpPr>
          <p:cNvPr id="3" name="İçerik Yer Tutucusu 2"/>
          <p:cNvSpPr>
            <a:spLocks noGrp="1"/>
          </p:cNvSpPr>
          <p:nvPr>
            <p:ph idx="1"/>
          </p:nvPr>
        </p:nvSpPr>
        <p:spPr/>
        <p:txBody>
          <a:bodyPr>
            <a:normAutofit lnSpcReduction="10000"/>
          </a:bodyPr>
          <a:lstStyle/>
          <a:p>
            <a:pPr marL="0" lvl="0" indent="0">
              <a:spcBef>
                <a:spcPts val="250"/>
              </a:spcBef>
              <a:buClr>
                <a:srgbClr val="7FD13B"/>
              </a:buClr>
              <a:buSzPct val="80000"/>
              <a:buNone/>
            </a:pPr>
            <a:r>
              <a:rPr lang="tr-TR" sz="2000" dirty="0">
                <a:solidFill>
                  <a:prstClr val="black"/>
                </a:solidFill>
              </a:rPr>
              <a:t>a)Çalıştığı ünitenin kullanıma hazır bulundurulmasında görev alır.</a:t>
            </a:r>
          </a:p>
          <a:p>
            <a:pPr marL="0" lvl="0" indent="0">
              <a:spcBef>
                <a:spcPts val="250"/>
              </a:spcBef>
              <a:buClr>
                <a:srgbClr val="7FD13B"/>
              </a:buClr>
              <a:buSzPct val="80000"/>
              <a:buNone/>
            </a:pPr>
            <a:r>
              <a:rPr lang="tr-TR" sz="2000" dirty="0">
                <a:solidFill>
                  <a:prstClr val="black"/>
                </a:solidFill>
              </a:rPr>
              <a:t>b)Hastaların muayene, tetkik ve tedavi için hazırlanmasına, tıbbi işlem öncesinde elbiselerinin değiştirilmesine ve işlem sonrasında giyinmesine yardım eder.</a:t>
            </a:r>
          </a:p>
          <a:p>
            <a:pPr marL="0" lvl="0" indent="0">
              <a:spcBef>
                <a:spcPts val="250"/>
              </a:spcBef>
              <a:buClr>
                <a:srgbClr val="7FD13B"/>
              </a:buClr>
              <a:buSzPct val="80000"/>
              <a:buNone/>
            </a:pPr>
            <a:r>
              <a:rPr lang="tr-TR" sz="2000" dirty="0">
                <a:solidFill>
                  <a:prstClr val="black"/>
                </a:solidFill>
              </a:rPr>
              <a:t>c) Sağlık meslek mensubunun uygun gördüğü durumlarda hastanın yürümesine ve hareket etmesine yardım eder.</a:t>
            </a:r>
          </a:p>
          <a:p>
            <a:pPr marL="0" lvl="0" indent="0">
              <a:spcBef>
                <a:spcPts val="250"/>
              </a:spcBef>
              <a:buClr>
                <a:srgbClr val="7FD13B"/>
              </a:buClr>
              <a:buSzPct val="80000"/>
              <a:buNone/>
            </a:pPr>
            <a:r>
              <a:rPr lang="tr-TR" sz="2000" dirty="0">
                <a:solidFill>
                  <a:prstClr val="black"/>
                </a:solidFill>
              </a:rPr>
              <a:t>ç) Hareket kısıtlılığı olan hastalar için sağlık meslek mensubunun uygun gördüğü pozisyonu verir.</a:t>
            </a:r>
          </a:p>
          <a:p>
            <a:pPr marL="0" lvl="0" indent="0">
              <a:spcBef>
                <a:spcPts val="250"/>
              </a:spcBef>
              <a:buClr>
                <a:srgbClr val="7FD13B"/>
              </a:buClr>
              <a:buSzPct val="80000"/>
              <a:buNone/>
            </a:pPr>
            <a:r>
              <a:rPr lang="tr-TR" sz="2000" dirty="0">
                <a:solidFill>
                  <a:prstClr val="black"/>
                </a:solidFill>
              </a:rPr>
              <a:t>d)İlgilendiği hastaların genel durumunda fark ettiği değişiklikleri sağlık meslek mensubuna bildirir.</a:t>
            </a:r>
          </a:p>
          <a:p>
            <a:pPr marL="0" lvl="0" indent="0">
              <a:spcBef>
                <a:spcPts val="250"/>
              </a:spcBef>
              <a:buClr>
                <a:srgbClr val="7FD13B"/>
              </a:buClr>
              <a:buSzPct val="80000"/>
              <a:buNone/>
            </a:pPr>
            <a:r>
              <a:rPr lang="tr-TR" sz="2000" dirty="0">
                <a:solidFill>
                  <a:prstClr val="black"/>
                </a:solidFill>
              </a:rPr>
              <a:t>e)Sağlık meslek mensuplarının belirlemiş olduğu günlük yaşam aktivitelerine yönelik plan doğrultusunda hastaya yardım eder.</a:t>
            </a:r>
          </a:p>
          <a:p>
            <a:pPr marL="0" lvl="0" indent="0">
              <a:spcBef>
                <a:spcPts val="250"/>
              </a:spcBef>
              <a:buClr>
                <a:srgbClr val="7FD13B"/>
              </a:buClr>
              <a:buSzPct val="80000"/>
              <a:buNone/>
            </a:pPr>
            <a:r>
              <a:rPr lang="tr-TR" sz="2000" dirty="0">
                <a:solidFill>
                  <a:prstClr val="black"/>
                </a:solidFill>
              </a:rPr>
              <a:t>f)Sağlık meslek mensubu tarafından belirlenen beslenme programına uygun olarak hastanın beslenmesine yardımcı olur</a:t>
            </a:r>
          </a:p>
          <a:p>
            <a:endParaRPr lang="tr-TR" dirty="0"/>
          </a:p>
        </p:txBody>
      </p:sp>
    </p:spTree>
    <p:extLst>
      <p:ext uri="{BB962C8B-B14F-4D97-AF65-F5344CB8AC3E}">
        <p14:creationId xmlns:p14="http://schemas.microsoft.com/office/powerpoint/2010/main" val="1901340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a:bodyPr>
          <a:lstStyle/>
          <a:p>
            <a:pPr marL="0" lvl="0" indent="0">
              <a:spcBef>
                <a:spcPts val="250"/>
              </a:spcBef>
              <a:buClr>
                <a:srgbClr val="7FD13B"/>
              </a:buClr>
              <a:buSzPct val="80000"/>
              <a:buNone/>
            </a:pPr>
            <a:r>
              <a:rPr lang="tr-TR" sz="2400" dirty="0">
                <a:solidFill>
                  <a:prstClr val="black"/>
                </a:solidFill>
              </a:rPr>
              <a:t>g)Sağlık meslek mensubu tarafından belirlenen egzersiz programının hastaya uygulanmasına yardım eder.</a:t>
            </a:r>
          </a:p>
          <a:p>
            <a:pPr marL="0" lvl="0" indent="0">
              <a:spcBef>
                <a:spcPts val="250"/>
              </a:spcBef>
              <a:buClr>
                <a:srgbClr val="7FD13B"/>
              </a:buClr>
              <a:buSzPct val="80000"/>
              <a:buNone/>
            </a:pPr>
            <a:r>
              <a:rPr lang="tr-TR" sz="2400" dirty="0">
                <a:solidFill>
                  <a:prstClr val="black"/>
                </a:solidFill>
              </a:rPr>
              <a:t>ğ) Kullanılan malzemelerin hazırlanmasına, temizliğine, dezenfeksiyonuna ve uygun şekilde saklanmasına yardım eder.</a:t>
            </a:r>
          </a:p>
          <a:p>
            <a:pPr marL="0" lvl="0" indent="0">
              <a:spcBef>
                <a:spcPts val="250"/>
              </a:spcBef>
              <a:buClr>
                <a:srgbClr val="7FD13B"/>
              </a:buClr>
              <a:buSzPct val="80000"/>
              <a:buNone/>
            </a:pPr>
            <a:r>
              <a:rPr lang="tr-TR" sz="2400" dirty="0">
                <a:solidFill>
                  <a:prstClr val="black"/>
                </a:solidFill>
              </a:rPr>
              <a:t>h)Kullanılan aletlerin sterilize edilmesine, kirlenmiş malzemelerin bertaraf edilmesine, tıbbi aletlerin ve malzemelerin kullanıma hazır bulundurulmasına yardım eder.</a:t>
            </a:r>
          </a:p>
          <a:p>
            <a:pPr marL="0" lvl="0" indent="0">
              <a:spcBef>
                <a:spcPts val="250"/>
              </a:spcBef>
              <a:buClr>
                <a:srgbClr val="7FD13B"/>
              </a:buClr>
              <a:buSzPct val="80000"/>
              <a:buNone/>
            </a:pPr>
            <a:r>
              <a:rPr lang="tr-TR" sz="2400" dirty="0">
                <a:solidFill>
                  <a:prstClr val="black"/>
                </a:solidFill>
              </a:rPr>
              <a:t>ı) Alınan kan, doku veya diğer örneklerin laboratuvara naklini sağlar.</a:t>
            </a:r>
          </a:p>
          <a:p>
            <a:pPr marL="0" lvl="0" indent="0">
              <a:spcBef>
                <a:spcPts val="250"/>
              </a:spcBef>
              <a:buClr>
                <a:srgbClr val="7FD13B"/>
              </a:buClr>
              <a:buSzPct val="80000"/>
              <a:buNone/>
            </a:pPr>
            <a:r>
              <a:rPr lang="tr-TR" sz="2400" dirty="0">
                <a:solidFill>
                  <a:prstClr val="black"/>
                </a:solidFill>
              </a:rPr>
              <a:t>i)Hastanın başka bir kliniğe ya da birime transferine yardım ve refakat eder.</a:t>
            </a:r>
          </a:p>
          <a:p>
            <a:pPr marL="265176" lvl="0" indent="-265176">
              <a:spcBef>
                <a:spcPts val="250"/>
              </a:spcBef>
              <a:buClr>
                <a:srgbClr val="7FD13B"/>
              </a:buClr>
              <a:buSzPct val="80000"/>
              <a:buFont typeface="Wingdings 2"/>
              <a:buChar char=""/>
            </a:pPr>
            <a:endParaRPr lang="tr-TR" sz="2400" dirty="0">
              <a:solidFill>
                <a:prstClr val="black"/>
              </a:solidFill>
              <a:latin typeface="Verdana"/>
            </a:endParaRPr>
          </a:p>
          <a:p>
            <a:endParaRPr lang="tr-TR" dirty="0"/>
          </a:p>
        </p:txBody>
      </p:sp>
    </p:spTree>
    <p:extLst>
      <p:ext uri="{BB962C8B-B14F-4D97-AF65-F5344CB8AC3E}">
        <p14:creationId xmlns:p14="http://schemas.microsoft.com/office/powerpoint/2010/main" val="861166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EBE YARDIMCIS KİMDİR?</a:t>
            </a:r>
            <a:endParaRPr lang="tr-TR" dirty="0">
              <a:solidFill>
                <a:srgbClr val="FF0000"/>
              </a:solidFill>
            </a:endParaRPr>
          </a:p>
        </p:txBody>
      </p:sp>
      <p:sp>
        <p:nvSpPr>
          <p:cNvPr id="3" name="İçerik Yer Tutucusu 2"/>
          <p:cNvSpPr>
            <a:spLocks noGrp="1"/>
          </p:cNvSpPr>
          <p:nvPr>
            <p:ph idx="1"/>
          </p:nvPr>
        </p:nvSpPr>
        <p:spPr/>
        <p:txBody>
          <a:bodyPr/>
          <a:lstStyle/>
          <a:p>
            <a:pPr marL="0" lvl="0" indent="0" algn="just">
              <a:spcBef>
                <a:spcPts val="250"/>
              </a:spcBef>
              <a:buClr>
                <a:srgbClr val="7FD13B"/>
              </a:buClr>
              <a:buSzPct val="80000"/>
              <a:buNone/>
            </a:pPr>
            <a:r>
              <a:rPr lang="tr-TR" sz="2400" dirty="0">
                <a:solidFill>
                  <a:prstClr val="black"/>
                </a:solidFill>
                <a:ea typeface="Times New Roman"/>
              </a:rPr>
              <a:t>Sağlık meslek liselerinin ebe </a:t>
            </a:r>
            <a:r>
              <a:rPr lang="tr-TR" sz="2400" dirty="0" smtClean="0">
                <a:solidFill>
                  <a:prstClr val="black"/>
                </a:solidFill>
                <a:ea typeface="Times New Roman"/>
              </a:rPr>
              <a:t>yardımcılığı programından </a:t>
            </a:r>
            <a:r>
              <a:rPr lang="tr-TR" sz="2400" dirty="0">
                <a:solidFill>
                  <a:prstClr val="black"/>
                </a:solidFill>
                <a:ea typeface="Times New Roman"/>
              </a:rPr>
              <a:t>mezun olup ebelerin </a:t>
            </a:r>
            <a:r>
              <a:rPr lang="tr-TR" sz="2400" dirty="0" smtClean="0">
                <a:solidFill>
                  <a:prstClr val="black"/>
                </a:solidFill>
                <a:ea typeface="Times New Roman"/>
              </a:rPr>
              <a:t>nezaretinde yardımcı </a:t>
            </a:r>
            <a:r>
              <a:rPr lang="tr-TR" sz="2400" dirty="0">
                <a:solidFill>
                  <a:prstClr val="black"/>
                </a:solidFill>
                <a:ea typeface="Times New Roman"/>
              </a:rPr>
              <a:t>olarak çalışan, ayrıca hastaların </a:t>
            </a:r>
            <a:r>
              <a:rPr lang="tr-TR" sz="2400" dirty="0" smtClean="0">
                <a:solidFill>
                  <a:prstClr val="black"/>
                </a:solidFill>
                <a:ea typeface="Times New Roman"/>
              </a:rPr>
              <a:t>günlük yaşam </a:t>
            </a:r>
            <a:r>
              <a:rPr lang="tr-TR" sz="2400" dirty="0">
                <a:solidFill>
                  <a:prstClr val="black"/>
                </a:solidFill>
                <a:ea typeface="Times New Roman"/>
              </a:rPr>
              <a:t>aktivitelerinin yerine getirilmesi, </a:t>
            </a:r>
            <a:r>
              <a:rPr lang="tr-TR" sz="2400" dirty="0" smtClean="0">
                <a:solidFill>
                  <a:prstClr val="black"/>
                </a:solidFill>
                <a:ea typeface="Times New Roman"/>
              </a:rPr>
              <a:t>beslenme programının </a:t>
            </a:r>
            <a:r>
              <a:rPr lang="tr-TR" sz="2400" dirty="0">
                <a:solidFill>
                  <a:prstClr val="black"/>
                </a:solidFill>
                <a:ea typeface="Times New Roman"/>
              </a:rPr>
              <a:t>uygulanması, kişisel bakım ve temizliği</a:t>
            </a:r>
          </a:p>
          <a:p>
            <a:pPr marL="0" lvl="0" indent="0" algn="just">
              <a:spcBef>
                <a:spcPts val="250"/>
              </a:spcBef>
              <a:buClr>
                <a:srgbClr val="7FD13B"/>
              </a:buClr>
              <a:buSzPct val="80000"/>
              <a:buNone/>
            </a:pPr>
            <a:r>
              <a:rPr lang="tr-TR" sz="2400" dirty="0">
                <a:solidFill>
                  <a:prstClr val="black"/>
                </a:solidFill>
                <a:ea typeface="Times New Roman"/>
              </a:rPr>
              <a:t>ile sağlık hizmetlerine ulaşımında yardımcı olan </a:t>
            </a:r>
            <a:r>
              <a:rPr lang="tr-TR" sz="2400" dirty="0" smtClean="0">
                <a:solidFill>
                  <a:prstClr val="black"/>
                </a:solidFill>
                <a:ea typeface="Times New Roman"/>
              </a:rPr>
              <a:t>ve refakat </a:t>
            </a:r>
            <a:r>
              <a:rPr lang="tr-TR" sz="2400" dirty="0">
                <a:solidFill>
                  <a:prstClr val="black"/>
                </a:solidFill>
                <a:ea typeface="Times New Roman"/>
              </a:rPr>
              <a:t>eden sağlık teknisyenidir.</a:t>
            </a:r>
          </a:p>
          <a:p>
            <a:pPr marL="0" indent="0">
              <a:buNone/>
            </a:pPr>
            <a:endParaRPr lang="tr-TR" dirty="0"/>
          </a:p>
        </p:txBody>
      </p:sp>
    </p:spTree>
    <p:extLst>
      <p:ext uri="{BB962C8B-B14F-4D97-AF65-F5344CB8AC3E}">
        <p14:creationId xmlns:p14="http://schemas.microsoft.com/office/powerpoint/2010/main" val="592931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EBE YARDIMCISININ GÖREVLERİ</a:t>
            </a:r>
            <a:endParaRPr lang="tr-TR" dirty="0">
              <a:solidFill>
                <a:srgbClr val="FF0000"/>
              </a:solidFill>
            </a:endParaRPr>
          </a:p>
        </p:txBody>
      </p:sp>
      <p:sp>
        <p:nvSpPr>
          <p:cNvPr id="3" name="İçerik Yer Tutucusu 2"/>
          <p:cNvSpPr>
            <a:spLocks noGrp="1"/>
          </p:cNvSpPr>
          <p:nvPr>
            <p:ph idx="1"/>
          </p:nvPr>
        </p:nvSpPr>
        <p:spPr/>
        <p:txBody>
          <a:bodyPr/>
          <a:lstStyle/>
          <a:p>
            <a:pPr marL="0" lvl="0" indent="0">
              <a:spcBef>
                <a:spcPts val="0"/>
              </a:spcBef>
              <a:buClr>
                <a:srgbClr val="7FD13B"/>
              </a:buClr>
              <a:buSzPct val="80000"/>
              <a:buNone/>
            </a:pPr>
            <a:r>
              <a:rPr lang="tr-TR" sz="1500" dirty="0">
                <a:solidFill>
                  <a:prstClr val="black"/>
                </a:solidFill>
                <a:latin typeface="Verdana"/>
              </a:rPr>
              <a:t>a)Doğurganlık sınırları içerisindeki kadınların üreme sağlığı konusunda kayıtlarının tutulmasına yardım eder.</a:t>
            </a:r>
          </a:p>
          <a:p>
            <a:pPr marL="0" lvl="0" indent="0">
              <a:spcBef>
                <a:spcPts val="0"/>
              </a:spcBef>
              <a:buClr>
                <a:srgbClr val="7FD13B"/>
              </a:buClr>
              <a:buSzPct val="80000"/>
              <a:buNone/>
            </a:pPr>
            <a:endParaRPr lang="tr-TR" sz="1500" dirty="0">
              <a:solidFill>
                <a:prstClr val="black"/>
              </a:solidFill>
              <a:latin typeface="Verdana"/>
            </a:endParaRPr>
          </a:p>
          <a:p>
            <a:pPr marL="0" lvl="0" indent="0">
              <a:spcBef>
                <a:spcPts val="0"/>
              </a:spcBef>
              <a:buClr>
                <a:srgbClr val="7FD13B"/>
              </a:buClr>
              <a:buSzPct val="80000"/>
              <a:buNone/>
            </a:pPr>
            <a:r>
              <a:rPr lang="tr-TR" sz="1500" dirty="0">
                <a:solidFill>
                  <a:prstClr val="black"/>
                </a:solidFill>
                <a:latin typeface="Verdana"/>
              </a:rPr>
              <a:t>b)Gebelik öncesi dönemde gebeliğe hazırlık eğitim programı ile anne-babalığa ve doğuma hazırlık programlarının uygulanmasına yardım eder.</a:t>
            </a:r>
          </a:p>
          <a:p>
            <a:pPr marL="0" lvl="0" indent="0">
              <a:spcBef>
                <a:spcPts val="0"/>
              </a:spcBef>
              <a:buClr>
                <a:srgbClr val="7FD13B"/>
              </a:buClr>
              <a:buSzPct val="80000"/>
              <a:buNone/>
            </a:pPr>
            <a:endParaRPr lang="tr-TR" sz="1500" dirty="0">
              <a:solidFill>
                <a:prstClr val="black"/>
              </a:solidFill>
              <a:latin typeface="Verdana"/>
            </a:endParaRPr>
          </a:p>
          <a:p>
            <a:pPr marL="0" lvl="0" indent="0">
              <a:spcBef>
                <a:spcPts val="0"/>
              </a:spcBef>
              <a:buClr>
                <a:srgbClr val="7FD13B"/>
              </a:buClr>
              <a:buSzPct val="80000"/>
              <a:buNone/>
            </a:pPr>
            <a:r>
              <a:rPr lang="tr-TR" sz="1500" dirty="0">
                <a:solidFill>
                  <a:prstClr val="black"/>
                </a:solidFill>
                <a:latin typeface="Verdana"/>
              </a:rPr>
              <a:t>c)Gebelik izlemleri süreci dahil olmak üzere kadının muayeneye hazırlığını yapar.</a:t>
            </a:r>
          </a:p>
          <a:p>
            <a:pPr marL="0" lvl="0" indent="0">
              <a:spcBef>
                <a:spcPts val="0"/>
              </a:spcBef>
              <a:buClr>
                <a:srgbClr val="7FD13B"/>
              </a:buClr>
              <a:buSzPct val="80000"/>
              <a:buNone/>
            </a:pPr>
            <a:endParaRPr lang="tr-TR" sz="1500" dirty="0">
              <a:solidFill>
                <a:prstClr val="black"/>
              </a:solidFill>
              <a:latin typeface="Verdana"/>
            </a:endParaRPr>
          </a:p>
          <a:p>
            <a:pPr marL="0" lvl="0" indent="0">
              <a:spcBef>
                <a:spcPts val="0"/>
              </a:spcBef>
              <a:buClr>
                <a:srgbClr val="7FD13B"/>
              </a:buClr>
              <a:buSzPct val="80000"/>
              <a:buNone/>
            </a:pPr>
            <a:r>
              <a:rPr lang="tr-TR" sz="1500" dirty="0">
                <a:solidFill>
                  <a:prstClr val="black"/>
                </a:solidFill>
                <a:latin typeface="Verdana"/>
              </a:rPr>
              <a:t>ç) Gebelik, doğum ve doğum sonrası dönemde gebenin günlük yaşam aktivitelerinin yerine getirilmesi, beslenme programının uygulanması, kişisel bakım ve temizliği ile ilgili gereksinimlerinin karşılanmasına yardımcı olur.</a:t>
            </a:r>
          </a:p>
          <a:p>
            <a:pPr marL="0" lvl="0" indent="0">
              <a:spcBef>
                <a:spcPts val="0"/>
              </a:spcBef>
              <a:buClr>
                <a:srgbClr val="7FD13B"/>
              </a:buClr>
              <a:buSzPct val="80000"/>
              <a:buNone/>
            </a:pPr>
            <a:endParaRPr lang="tr-TR" sz="1500" dirty="0">
              <a:solidFill>
                <a:prstClr val="black"/>
              </a:solidFill>
              <a:latin typeface="Verdana"/>
            </a:endParaRPr>
          </a:p>
          <a:p>
            <a:pPr marL="0" lvl="0" indent="0">
              <a:spcBef>
                <a:spcPts val="0"/>
              </a:spcBef>
              <a:buClr>
                <a:srgbClr val="7FD13B"/>
              </a:buClr>
              <a:buSzPct val="80000"/>
              <a:buNone/>
            </a:pPr>
            <a:r>
              <a:rPr lang="tr-TR" sz="1500" dirty="0">
                <a:solidFill>
                  <a:prstClr val="black"/>
                </a:solidFill>
                <a:latin typeface="Verdana"/>
              </a:rPr>
              <a:t>d) Doğum sırasında gebenin doğum ağrısı ve doğum korkusuyla başa çıkmasına yardımcı olur.</a:t>
            </a:r>
          </a:p>
          <a:p>
            <a:endParaRPr lang="tr-TR" dirty="0"/>
          </a:p>
        </p:txBody>
      </p:sp>
    </p:spTree>
    <p:extLst>
      <p:ext uri="{BB962C8B-B14F-4D97-AF65-F5344CB8AC3E}">
        <p14:creationId xmlns:p14="http://schemas.microsoft.com/office/powerpoint/2010/main" val="3846155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marL="265176" lvl="0" indent="-265176">
              <a:spcBef>
                <a:spcPts val="250"/>
              </a:spcBef>
              <a:buClr>
                <a:srgbClr val="7FD13B"/>
              </a:buClr>
              <a:buSzPct val="80000"/>
              <a:buFont typeface="Wingdings 2"/>
              <a:buChar char=""/>
            </a:pPr>
            <a:r>
              <a:rPr lang="tr-TR" sz="2200" dirty="0">
                <a:solidFill>
                  <a:prstClr val="black"/>
                </a:solidFill>
                <a:latin typeface="Verdana"/>
              </a:rPr>
              <a:t>e)Doğum sonrası dönemde; anneye bebek bakımı ve emzirme konusunda yardımcı olur, anne ve bebeğin genel sağlık durumunda fark ettiği değişiklikleri ebeye bildirir.</a:t>
            </a:r>
          </a:p>
          <a:p>
            <a:pPr marL="265176" lvl="0" indent="-265176">
              <a:spcBef>
                <a:spcPts val="250"/>
              </a:spcBef>
              <a:buClr>
                <a:srgbClr val="7FD13B"/>
              </a:buClr>
              <a:buSzPct val="80000"/>
              <a:buFont typeface="Wingdings 2"/>
              <a:buChar char=""/>
            </a:pPr>
            <a:r>
              <a:rPr lang="tr-TR" sz="2200" dirty="0">
                <a:solidFill>
                  <a:prstClr val="black"/>
                </a:solidFill>
                <a:latin typeface="Verdana"/>
              </a:rPr>
              <a:t>f)Kadının başka bir kliniğe ya da birime transferine yardım eder ve refakat eder.</a:t>
            </a:r>
          </a:p>
          <a:p>
            <a:pPr marL="265176" lvl="0" indent="-265176">
              <a:spcBef>
                <a:spcPts val="250"/>
              </a:spcBef>
              <a:buClr>
                <a:srgbClr val="7FD13B"/>
              </a:buClr>
              <a:buSzPct val="80000"/>
              <a:buFont typeface="Wingdings 2"/>
              <a:buChar char=""/>
            </a:pPr>
            <a:r>
              <a:rPr lang="tr-TR" sz="2200" dirty="0">
                <a:solidFill>
                  <a:prstClr val="black"/>
                </a:solidFill>
                <a:latin typeface="Verdana"/>
              </a:rPr>
              <a:t>g)Gebelik, doğum ve doğum sonrası dönemde anne ve bebek sağlığını korumak ve geliştirmek için hizmet sunduğu gruba bilgi verir.</a:t>
            </a:r>
          </a:p>
          <a:p>
            <a:pPr marL="265176" lvl="0" indent="-265176">
              <a:spcBef>
                <a:spcPts val="250"/>
              </a:spcBef>
              <a:buClr>
                <a:srgbClr val="7FD13B"/>
              </a:buClr>
              <a:buSzPct val="80000"/>
              <a:buFont typeface="Wingdings 2"/>
              <a:buChar char=""/>
            </a:pPr>
            <a:r>
              <a:rPr lang="tr-TR" sz="2200" dirty="0">
                <a:solidFill>
                  <a:prstClr val="black"/>
                </a:solidFill>
                <a:latin typeface="Verdana"/>
              </a:rPr>
              <a:t>ğ) Aile planlaması hizmetlerinde, kadın ve yeni doğana ait tarama programlarının yürütülmesinde ebeye yardım eder.</a:t>
            </a:r>
          </a:p>
          <a:p>
            <a:pPr marL="265176" lvl="0" indent="-265176">
              <a:spcBef>
                <a:spcPts val="250"/>
              </a:spcBef>
              <a:buClr>
                <a:srgbClr val="7FD13B"/>
              </a:buClr>
              <a:buSzPct val="80000"/>
              <a:buFont typeface="Wingdings 2"/>
              <a:buChar char=""/>
            </a:pPr>
            <a:r>
              <a:rPr lang="tr-TR" sz="2200" dirty="0">
                <a:solidFill>
                  <a:prstClr val="black"/>
                </a:solidFill>
                <a:latin typeface="Verdana"/>
              </a:rPr>
              <a:t>h) Kullanılan malzemelerin temizliği, dezenfeksiyonu ve uygun şekilde saklanmasına yardım eder.</a:t>
            </a:r>
          </a:p>
          <a:p>
            <a:pPr marL="265176" lvl="0" indent="-265176">
              <a:spcBef>
                <a:spcPts val="250"/>
              </a:spcBef>
              <a:buClr>
                <a:srgbClr val="7FD13B"/>
              </a:buClr>
              <a:buSzPct val="80000"/>
              <a:buFont typeface="Wingdings 2"/>
              <a:buChar char=""/>
            </a:pPr>
            <a:r>
              <a:rPr lang="tr-TR" sz="2200" dirty="0">
                <a:solidFill>
                  <a:prstClr val="black"/>
                </a:solidFill>
                <a:latin typeface="Verdana"/>
              </a:rPr>
              <a:t>ı) Çalıştığı ünitenin kullanıma hazır bulundurulmasında görev alır.</a:t>
            </a:r>
          </a:p>
          <a:p>
            <a:pPr marL="265176" lvl="0" indent="-265176">
              <a:spcBef>
                <a:spcPts val="250"/>
              </a:spcBef>
              <a:buClr>
                <a:srgbClr val="7FD13B"/>
              </a:buClr>
              <a:buSzPct val="80000"/>
              <a:buFont typeface="Wingdings 2"/>
              <a:buChar char=""/>
            </a:pPr>
            <a:r>
              <a:rPr lang="tr-TR" sz="2200" dirty="0">
                <a:solidFill>
                  <a:prstClr val="black"/>
                </a:solidFill>
                <a:latin typeface="Verdana"/>
              </a:rPr>
              <a:t>i) Alınan kan, doku veya diğer örneklerin laboratuvara naklini sağlar.</a:t>
            </a:r>
          </a:p>
          <a:p>
            <a:pPr marL="265176" lvl="0" indent="-265176">
              <a:spcBef>
                <a:spcPts val="250"/>
              </a:spcBef>
              <a:buClr>
                <a:srgbClr val="7FD13B"/>
              </a:buClr>
              <a:buSzPct val="80000"/>
              <a:buFont typeface="Wingdings 2"/>
              <a:buChar char=""/>
            </a:pPr>
            <a:endParaRPr lang="tr-TR" sz="2200">
              <a:solidFill>
                <a:prstClr val="black"/>
              </a:solidFill>
              <a:latin typeface="Verdana"/>
            </a:endParaRPr>
          </a:p>
          <a:p>
            <a:endParaRPr lang="tr-TR"/>
          </a:p>
        </p:txBody>
      </p:sp>
    </p:spTree>
    <p:extLst>
      <p:ext uri="{BB962C8B-B14F-4D97-AF65-F5344CB8AC3E}">
        <p14:creationId xmlns:p14="http://schemas.microsoft.com/office/powerpoint/2010/main" val="903128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fontScale="85000" lnSpcReduction="10000"/>
          </a:bodyPr>
          <a:lstStyle/>
          <a:p>
            <a:pPr marL="0" indent="0" algn="ctr">
              <a:buNone/>
            </a:pPr>
            <a:r>
              <a:rPr lang="tr-TR" sz="4400" b="1" dirty="0">
                <a:solidFill>
                  <a:srgbClr val="FF0000"/>
                </a:solidFill>
              </a:rPr>
              <a:t>GAZETECİLİK </a:t>
            </a:r>
            <a:r>
              <a:rPr lang="tr-TR" sz="4400" b="1" dirty="0" smtClean="0">
                <a:solidFill>
                  <a:srgbClr val="FF0000"/>
                </a:solidFill>
              </a:rPr>
              <a:t>ALANI</a:t>
            </a:r>
          </a:p>
          <a:p>
            <a:pPr marL="0" indent="0" algn="ctr">
              <a:buNone/>
            </a:pPr>
            <a:endParaRPr lang="tr-TR" dirty="0">
              <a:solidFill>
                <a:srgbClr val="FF0000"/>
              </a:solidFill>
            </a:endParaRPr>
          </a:p>
          <a:p>
            <a:pPr marL="0" indent="0" algn="just">
              <a:buNone/>
            </a:pPr>
            <a:r>
              <a:rPr lang="tr-TR" dirty="0"/>
              <a:t>	Medya sektöründe gündemi takip etme, haber değeri taşıyan olayla ilgili bilgi ve belgeleri toplama ve haber yazma yeterlikleri kazandırmaya yönelik eğitim ve öğretim verilen </a:t>
            </a:r>
            <a:r>
              <a:rPr lang="tr-TR" dirty="0" smtClean="0"/>
              <a:t>bir alandır. </a:t>
            </a:r>
            <a:r>
              <a:rPr lang="tr-TR" dirty="0"/>
              <a:t>Genel Türkçe bilgisi yüksek, konuşma ve yazma yeteneği olan, meraklı, </a:t>
            </a:r>
            <a:r>
              <a:rPr lang="tr-TR" dirty="0" smtClean="0"/>
              <a:t>gündemle </a:t>
            </a:r>
            <a:r>
              <a:rPr lang="tr-TR" dirty="0"/>
              <a:t>ilgili, girişken bireyler için uygun bir meslektir.</a:t>
            </a:r>
          </a:p>
          <a:p>
            <a:pPr marL="0" indent="0" algn="just">
              <a:buNone/>
            </a:pPr>
            <a:r>
              <a:rPr lang="tr-TR" dirty="0" smtClean="0"/>
              <a:t>Gazetecilik </a:t>
            </a:r>
            <a:r>
              <a:rPr lang="tr-TR" dirty="0"/>
              <a:t>alanından mezun olan öğrencilerimiz gazetelerde, televizyonlarda, dergilerde, haber ajanslarında, reklam ajanslarında, kamu kuruluşları ve özel firmaların basın bürolarında çalışabilirler</a:t>
            </a:r>
            <a:r>
              <a:rPr lang="tr-TR" dirty="0" smtClean="0"/>
              <a:t>. </a:t>
            </a:r>
            <a:r>
              <a:rPr lang="tr-TR" dirty="0" smtClean="0">
                <a:solidFill>
                  <a:srgbClr val="FF0000"/>
                </a:solidFill>
              </a:rPr>
              <a:t>Okulumuzda bu alana ait </a:t>
            </a:r>
            <a:r>
              <a:rPr lang="tr-TR" dirty="0" smtClean="0">
                <a:solidFill>
                  <a:srgbClr val="FF0000"/>
                </a:solidFill>
              </a:rPr>
              <a:t>GAZETECİLİK dalı </a:t>
            </a:r>
            <a:r>
              <a:rPr lang="tr-TR" dirty="0" smtClean="0">
                <a:solidFill>
                  <a:srgbClr val="FF0000"/>
                </a:solidFill>
              </a:rPr>
              <a:t>bulunmaktadır.</a:t>
            </a:r>
            <a:endParaRPr lang="tr-TR" dirty="0">
              <a:solidFill>
                <a:srgbClr val="FF0000"/>
              </a:solidFill>
            </a:endParaRPr>
          </a:p>
          <a:p>
            <a:pPr marL="0" indent="0">
              <a:buNone/>
            </a:pPr>
            <a:endParaRPr lang="tr-TR" dirty="0"/>
          </a:p>
        </p:txBody>
      </p:sp>
    </p:spTree>
    <p:extLst>
      <p:ext uri="{BB962C8B-B14F-4D97-AF65-F5344CB8AC3E}">
        <p14:creationId xmlns:p14="http://schemas.microsoft.com/office/powerpoint/2010/main" val="4258129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685800" y="404665"/>
            <a:ext cx="7772400" cy="1440160"/>
          </a:xfrm>
        </p:spPr>
        <p:txBody>
          <a:bodyPr/>
          <a:lstStyle/>
          <a:p>
            <a:r>
              <a:rPr lang="tr-TR" dirty="0" smtClean="0">
                <a:solidFill>
                  <a:srgbClr val="FF0000"/>
                </a:solidFill>
              </a:rPr>
              <a:t>OKULUMUZUN TARİHÇESİ</a:t>
            </a:r>
            <a:endParaRPr lang="tr-TR" dirty="0">
              <a:solidFill>
                <a:srgbClr val="FF0000"/>
              </a:solidFill>
            </a:endParaRPr>
          </a:p>
        </p:txBody>
      </p:sp>
      <p:sp>
        <p:nvSpPr>
          <p:cNvPr id="4" name="3 Alt Başlık"/>
          <p:cNvSpPr>
            <a:spLocks noGrp="1"/>
          </p:cNvSpPr>
          <p:nvPr>
            <p:ph type="subTitle" idx="1"/>
          </p:nvPr>
        </p:nvSpPr>
        <p:spPr>
          <a:xfrm>
            <a:off x="714348" y="1700808"/>
            <a:ext cx="7746084" cy="4896544"/>
          </a:xfrm>
        </p:spPr>
        <p:txBody>
          <a:bodyPr>
            <a:normAutofit fontScale="92500" lnSpcReduction="20000"/>
          </a:bodyPr>
          <a:lstStyle/>
          <a:p>
            <a:pPr algn="just"/>
            <a:r>
              <a:rPr lang="tr-TR" dirty="0" smtClean="0">
                <a:solidFill>
                  <a:schemeClr val="tx1"/>
                </a:solidFill>
              </a:rPr>
              <a:t>Okulumuz 2011-2012 Eğitim-öğretim yılında Hemşirelik, Acil Tıp Teknisyenliği ve Anestezi Teknisyenliği alanlarında faaliyete başlamıştır. </a:t>
            </a:r>
          </a:p>
          <a:p>
            <a:pPr algn="just"/>
            <a:r>
              <a:rPr lang="tr-TR" dirty="0" smtClean="0">
                <a:solidFill>
                  <a:schemeClr val="tx1"/>
                </a:solidFill>
              </a:rPr>
              <a:t>2014-2015 Eğitim Öğretim Yılında Alanımız Sağlık Hizmetleri Alanı olarak değiştirilmişti.</a:t>
            </a:r>
          </a:p>
          <a:p>
            <a:pPr algn="just"/>
            <a:r>
              <a:rPr lang="tr-TR" dirty="0" smtClean="0">
                <a:solidFill>
                  <a:schemeClr val="tx1"/>
                </a:solidFill>
              </a:rPr>
              <a:t>2018-2019 Eğitim Öğretim Yılında okulumuzda Gazetecilik, Radyo Televizyon ve Grafik ve  Fotoğraf alanları   da açılmıştır. </a:t>
            </a:r>
          </a:p>
          <a:p>
            <a:pPr algn="just"/>
            <a:r>
              <a:rPr lang="tr-TR" dirty="0" smtClean="0">
                <a:solidFill>
                  <a:schemeClr val="tx1"/>
                </a:solidFill>
              </a:rPr>
              <a:t>Okul binamız Aydın Doğan Vakfı tarafından yaptırılmış ve Bakanlığımıza bağışlanmıştır. Aydın Doğan Vakfı halen okulumuzu desteklemeye devam etmektedir.</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457200" y="274638"/>
            <a:ext cx="8329613" cy="1154112"/>
          </a:xfrm>
        </p:spPr>
        <p:txBody>
          <a:bodyPr/>
          <a:lstStyle/>
          <a:p>
            <a:pPr algn="ctr"/>
            <a:r>
              <a:rPr lang="tr-TR" sz="3200" b="1" smtClean="0">
                <a:solidFill>
                  <a:srgbClr val="FF0000"/>
                </a:solidFill>
              </a:rPr>
              <a:t>GAZETECİLİK DALI</a:t>
            </a:r>
          </a:p>
        </p:txBody>
      </p:sp>
      <p:sp>
        <p:nvSpPr>
          <p:cNvPr id="8195" name="2 İçerik Yer Tutucusu"/>
          <p:cNvSpPr>
            <a:spLocks noGrp="1"/>
          </p:cNvSpPr>
          <p:nvPr>
            <p:ph idx="1"/>
          </p:nvPr>
        </p:nvSpPr>
        <p:spPr>
          <a:xfrm>
            <a:off x="285750" y="1412777"/>
            <a:ext cx="8443913" cy="4784824"/>
          </a:xfrm>
        </p:spPr>
        <p:txBody>
          <a:bodyPr>
            <a:normAutofit/>
          </a:bodyPr>
          <a:lstStyle/>
          <a:p>
            <a:r>
              <a:rPr lang="tr-TR" sz="2000" dirty="0" smtClean="0">
                <a:latin typeface="Arial" pitchFamily="34" charset="0"/>
                <a:cs typeface="Arial" pitchFamily="34" charset="0"/>
              </a:rPr>
              <a:t>Farklı koşullarda haber fotoğrafı çekerek haberin içeriğine ve çalıştığı kurumun yayın kimliğine uygun fotoğraf seçme,</a:t>
            </a:r>
          </a:p>
          <a:p>
            <a:r>
              <a:rPr lang="tr-TR" sz="2000" dirty="0" smtClean="0">
                <a:latin typeface="Arial" pitchFamily="34" charset="0"/>
                <a:cs typeface="Arial" pitchFamily="34" charset="0"/>
              </a:rPr>
              <a:t>Bilgisayarda fotoğraf işleme yazılımlarını kullanarak fotoğrafta düzenleme yapma, </a:t>
            </a:r>
          </a:p>
          <a:p>
            <a:r>
              <a:rPr lang="tr-TR" sz="2000" dirty="0" smtClean="0">
                <a:latin typeface="Arial" pitchFamily="34" charset="0"/>
                <a:cs typeface="Arial" pitchFamily="34" charset="0"/>
              </a:rPr>
              <a:t>Farklı kitle iletişim araçları için tekniğine ve kurallarına uygun haber yazıp sunma, </a:t>
            </a:r>
          </a:p>
          <a:p>
            <a:r>
              <a:rPr lang="tr-TR" sz="2000" dirty="0" smtClean="0">
                <a:latin typeface="Arial" pitchFamily="34" charset="0"/>
                <a:cs typeface="Arial" pitchFamily="34" charset="0"/>
              </a:rPr>
              <a:t>Haber yazma kuralları doğrultusunda yasal ve etik kuralları gözeterek haber üzerinde tashih ve redaksiyon yapma, </a:t>
            </a:r>
          </a:p>
          <a:p>
            <a:r>
              <a:rPr lang="tr-TR" sz="2000" dirty="0" smtClean="0">
                <a:latin typeface="Arial" pitchFamily="34" charset="0"/>
                <a:cs typeface="Arial" pitchFamily="34" charset="0"/>
              </a:rPr>
              <a:t>Haber için görüntü çekerek kurgusunu yapma,</a:t>
            </a:r>
          </a:p>
          <a:p>
            <a:r>
              <a:rPr lang="tr-TR" sz="2000" dirty="0" smtClean="0">
                <a:latin typeface="Arial" pitchFamily="34" charset="0"/>
                <a:cs typeface="Arial" pitchFamily="34" charset="0"/>
              </a:rPr>
              <a:t>Haber ve bileşenlerini dijital medya uygulamalarıyla yayarak internet ortamındaki güvenilir haberi/bilgiyi ayırt etme, </a:t>
            </a:r>
          </a:p>
          <a:p>
            <a:r>
              <a:rPr lang="tr-TR" sz="2000" dirty="0" smtClean="0">
                <a:latin typeface="Arial" pitchFamily="34" charset="0"/>
                <a:cs typeface="Arial" pitchFamily="34" charset="0"/>
              </a:rPr>
              <a:t>Tasarım yazılımlarını kullanarak tasarım ilkeleri doğrultusunda dergi sayfası ve gazete sayfası hazırlama ile ilgili bilgi, beceri ve yetkinliklerin kazandırılmasına yönelik eğitim ve öğretim verilen daldır.</a:t>
            </a:r>
          </a:p>
          <a:p>
            <a:pPr algn="just">
              <a:buFont typeface="Wingdings" pitchFamily="2" charset="2"/>
              <a:buNone/>
            </a:pPr>
            <a:endParaRPr lang="tr-TR" sz="2000" dirty="0" smtClean="0"/>
          </a:p>
        </p:txBody>
      </p:sp>
    </p:spTree>
    <p:extLst>
      <p:ext uri="{BB962C8B-B14F-4D97-AF65-F5344CB8AC3E}">
        <p14:creationId xmlns:p14="http://schemas.microsoft.com/office/powerpoint/2010/main" val="1005860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GRAFİK VE FOTOĞRAF ALANI </a:t>
            </a:r>
            <a:endParaRPr lang="tr-TR" b="1" dirty="0">
              <a:solidFill>
                <a:srgbClr val="FF0000"/>
              </a:solidFill>
            </a:endParaRPr>
          </a:p>
        </p:txBody>
      </p:sp>
      <p:sp>
        <p:nvSpPr>
          <p:cNvPr id="3" name="İçerik Yer Tutucusu 2"/>
          <p:cNvSpPr>
            <a:spLocks noGrp="1"/>
          </p:cNvSpPr>
          <p:nvPr>
            <p:ph idx="1"/>
          </p:nvPr>
        </p:nvSpPr>
        <p:spPr/>
        <p:txBody>
          <a:bodyPr>
            <a:normAutofit fontScale="70000" lnSpcReduction="20000"/>
          </a:bodyPr>
          <a:lstStyle/>
          <a:p>
            <a:pPr marL="0" indent="0" algn="just">
              <a:buNone/>
            </a:pPr>
            <a:r>
              <a:rPr lang="tr-TR" dirty="0">
                <a:latin typeface="Arial"/>
              </a:rPr>
              <a:t>Bir mesajı görsel yolla belirli bir hedef kitleye ulaştırmak amacıyla tasarımları elle ve bilgisayarla sanatsal ölçütler içinde hazırlama, ürün veya konunun fotoğrafını çekme, çektiği fotoğrafları baskıya hazır hâle getirme yeterliklerinin, çeşitli özelliklerdeki klasik veya otomatik banyo ve baskı sistemlerinin çalışmaları hakkında yeterliklerin kazandırıldığı alandır</a:t>
            </a:r>
            <a:r>
              <a:rPr lang="tr-TR" dirty="0" smtClean="0">
                <a:latin typeface="Arial"/>
              </a:rPr>
              <a:t>.</a:t>
            </a:r>
            <a:r>
              <a:rPr lang="tr-TR" dirty="0"/>
              <a:t> </a:t>
            </a:r>
            <a:endParaRPr lang="tr-TR" dirty="0" smtClean="0"/>
          </a:p>
          <a:p>
            <a:pPr marL="0" indent="0" algn="just">
              <a:buNone/>
            </a:pPr>
            <a:endParaRPr lang="tr-TR" dirty="0" smtClean="0"/>
          </a:p>
          <a:p>
            <a:pPr marL="0" indent="0" algn="just">
              <a:buNone/>
            </a:pPr>
            <a:r>
              <a:rPr lang="tr-TR" dirty="0" smtClean="0">
                <a:latin typeface="Arial" pitchFamily="34" charset="0"/>
                <a:cs typeface="Arial" pitchFamily="34" charset="0"/>
              </a:rPr>
              <a:t>Bu </a:t>
            </a:r>
            <a:r>
              <a:rPr lang="tr-TR" dirty="0">
                <a:latin typeface="Arial" pitchFamily="34" charset="0"/>
                <a:cs typeface="Arial" pitchFamily="34" charset="0"/>
              </a:rPr>
              <a:t>alandan mezun olan öğrenciler; kazandıkları yeterlikler doğrultusunda orta ve büyük ölçekli matbaa ve yayın kuruluşlarında, grafik tasarım stüdyolarında, reklâm ajanslarında, medya sektöründe, bünyesinde tanıtım birimi bulunan kurum ve kuruluşlarda çalışabilir.</a:t>
            </a:r>
          </a:p>
          <a:p>
            <a:pPr marL="0" indent="0">
              <a:buNone/>
            </a:pPr>
            <a:endParaRPr lang="tr-TR" dirty="0">
              <a:latin typeface="Arial"/>
            </a:endParaRPr>
          </a:p>
          <a:p>
            <a:pPr marL="0" indent="0">
              <a:buNone/>
            </a:pPr>
            <a:r>
              <a:rPr lang="tr-TR" dirty="0" smtClean="0">
                <a:solidFill>
                  <a:srgbClr val="FF0000"/>
                </a:solidFill>
                <a:latin typeface="Arial"/>
              </a:rPr>
              <a:t>Okulumuzda bu alana ait </a:t>
            </a:r>
            <a:r>
              <a:rPr lang="tr-TR" dirty="0" smtClean="0">
                <a:solidFill>
                  <a:srgbClr val="FF0000"/>
                </a:solidFill>
                <a:latin typeface="Arial"/>
              </a:rPr>
              <a:t>GRAFİK dalı </a:t>
            </a:r>
            <a:r>
              <a:rPr lang="tr-TR" dirty="0" smtClean="0">
                <a:solidFill>
                  <a:srgbClr val="FF0000"/>
                </a:solidFill>
                <a:latin typeface="Arial"/>
              </a:rPr>
              <a:t>bulunmaktadır.</a:t>
            </a:r>
            <a:endParaRPr lang="tr-TR" dirty="0">
              <a:solidFill>
                <a:srgbClr val="FF0000"/>
              </a:solidFill>
              <a:latin typeface="Arial"/>
            </a:endParaRPr>
          </a:p>
          <a:p>
            <a:endParaRPr lang="tr-TR" dirty="0"/>
          </a:p>
        </p:txBody>
      </p:sp>
    </p:spTree>
    <p:extLst>
      <p:ext uri="{BB962C8B-B14F-4D97-AF65-F5344CB8AC3E}">
        <p14:creationId xmlns:p14="http://schemas.microsoft.com/office/powerpoint/2010/main" val="1241701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457200" y="274638"/>
            <a:ext cx="8329613" cy="1154112"/>
          </a:xfrm>
        </p:spPr>
        <p:txBody>
          <a:bodyPr>
            <a:normAutofit/>
          </a:bodyPr>
          <a:lstStyle/>
          <a:p>
            <a:pPr algn="ctr"/>
            <a:r>
              <a:rPr lang="tr-TR" sz="3600" b="1" dirty="0" smtClean="0">
                <a:solidFill>
                  <a:srgbClr val="FF0000"/>
                </a:solidFill>
              </a:rPr>
              <a:t>GRAFİK DALI</a:t>
            </a:r>
          </a:p>
        </p:txBody>
      </p:sp>
      <p:sp>
        <p:nvSpPr>
          <p:cNvPr id="8195" name="2 İçerik Yer Tutucusu"/>
          <p:cNvSpPr>
            <a:spLocks noGrp="1"/>
          </p:cNvSpPr>
          <p:nvPr>
            <p:ph idx="1"/>
          </p:nvPr>
        </p:nvSpPr>
        <p:spPr>
          <a:xfrm>
            <a:off x="357188" y="1412776"/>
            <a:ext cx="8443912" cy="4968551"/>
          </a:xfrm>
        </p:spPr>
        <p:txBody>
          <a:bodyPr>
            <a:normAutofit/>
          </a:bodyPr>
          <a:lstStyle/>
          <a:p>
            <a:pPr algn="just">
              <a:buFont typeface="Wingdings" pitchFamily="2" charset="2"/>
              <a:buNone/>
            </a:pPr>
            <a:r>
              <a:rPr lang="tr-TR" sz="1800" dirty="0" smtClean="0"/>
              <a:t>- </a:t>
            </a:r>
            <a:r>
              <a:rPr lang="tr-TR" sz="1800" dirty="0" smtClean="0">
                <a:latin typeface="Arial" pitchFamily="34" charset="0"/>
                <a:cs typeface="Arial" pitchFamily="34" charset="0"/>
              </a:rPr>
              <a:t>Tasarım ilkeleri doğrultusunda grafiksel ürünleri el ve bilgisayar ile oluşturarak baskıya hazır hâle getirme, </a:t>
            </a:r>
          </a:p>
          <a:p>
            <a:pPr algn="just">
              <a:buFont typeface="Wingdings" pitchFamily="2" charset="2"/>
              <a:buNone/>
            </a:pPr>
            <a:r>
              <a:rPr lang="tr-TR" sz="1800" dirty="0" smtClean="0">
                <a:latin typeface="Arial" pitchFamily="34" charset="0"/>
                <a:cs typeface="Arial" pitchFamily="34" charset="0"/>
              </a:rPr>
              <a:t>- Objeleri yapısal ve karakteristik özelliklerine uygun stilize ve deforme etme, harflerin sembolik kullanımı ile yüzey düzenleme, imge ve kavram bağlantılı semboller oluşturma, </a:t>
            </a:r>
          </a:p>
          <a:p>
            <a:pPr algn="just">
              <a:buFont typeface="Wingdings" pitchFamily="2" charset="2"/>
              <a:buNone/>
            </a:pPr>
            <a:r>
              <a:rPr lang="tr-TR" sz="1800" dirty="0" smtClean="0">
                <a:latin typeface="Arial" pitchFamily="34" charset="0"/>
                <a:cs typeface="Arial" pitchFamily="34" charset="0"/>
              </a:rPr>
              <a:t>- Çizim araç gereçlerini kullanarak teknik çizim kurallarına uygun, geometrik formların çizimi, tek ve iki kaçış noktalı perspektif çizimi ve basit geometrik formlardan başlayıp cansız model ve </a:t>
            </a:r>
            <a:r>
              <a:rPr lang="tr-TR" sz="1800" dirty="0" err="1" smtClean="0">
                <a:latin typeface="Arial" pitchFamily="34" charset="0"/>
                <a:cs typeface="Arial" pitchFamily="34" charset="0"/>
              </a:rPr>
              <a:t>tors</a:t>
            </a:r>
            <a:r>
              <a:rPr lang="tr-TR" sz="1800" dirty="0" smtClean="0">
                <a:latin typeface="Arial" pitchFamily="34" charset="0"/>
                <a:cs typeface="Arial" pitchFamily="34" charset="0"/>
              </a:rPr>
              <a:t> etüt etme,</a:t>
            </a:r>
          </a:p>
          <a:p>
            <a:pPr algn="just">
              <a:buFont typeface="Wingdings" pitchFamily="2" charset="2"/>
              <a:buNone/>
            </a:pPr>
            <a:r>
              <a:rPr lang="tr-TR" sz="1800" dirty="0" smtClean="0">
                <a:latin typeface="Arial" pitchFamily="34" charset="0"/>
                <a:cs typeface="Arial" pitchFamily="34" charset="0"/>
              </a:rPr>
              <a:t>-  Anatomik yapısına ve karakteristik özelliklerine uygun insan figürü, baş ve ayrıntıları; el, kol, ayak ve bacağı farklı bakış açılarından etüt etme, öykü resimleyip renklendirme, kitap içeriğine uygun kitap kapağı resmi ve senaryodan yola çıkarak </a:t>
            </a:r>
            <a:r>
              <a:rPr lang="tr-TR" sz="1800" dirty="0" err="1" smtClean="0">
                <a:latin typeface="Arial" pitchFamily="34" charset="0"/>
                <a:cs typeface="Arial" pitchFamily="34" charset="0"/>
              </a:rPr>
              <a:t>storyboard</a:t>
            </a:r>
            <a:r>
              <a:rPr lang="tr-TR" sz="1800" dirty="0" smtClean="0">
                <a:latin typeface="Arial" pitchFamily="34" charset="0"/>
                <a:cs typeface="Arial" pitchFamily="34" charset="0"/>
              </a:rPr>
              <a:t> hazırlama,</a:t>
            </a:r>
          </a:p>
          <a:p>
            <a:pPr algn="just">
              <a:buFont typeface="Wingdings" pitchFamily="2" charset="2"/>
              <a:buNone/>
            </a:pPr>
            <a:r>
              <a:rPr lang="tr-TR" sz="1800" dirty="0" smtClean="0">
                <a:latin typeface="Arial" pitchFamily="34" charset="0"/>
                <a:cs typeface="Arial" pitchFamily="34" charset="0"/>
              </a:rPr>
              <a:t>- Tasarım ilkeleri doğrultusunda takvim, afiş, etiket ve ambalaj tasarımlarını el ve bilgisayar ile oluşturarak baskıya hazır hâle getirme, </a:t>
            </a:r>
          </a:p>
          <a:p>
            <a:pPr algn="just">
              <a:buFont typeface="Wingdings" pitchFamily="2" charset="2"/>
              <a:buNone/>
            </a:pPr>
            <a:r>
              <a:rPr lang="tr-TR" sz="1800" dirty="0" smtClean="0">
                <a:latin typeface="Arial" pitchFamily="34" charset="0"/>
                <a:cs typeface="Arial" pitchFamily="34" charset="0"/>
              </a:rPr>
              <a:t>-  Mizanpaj programı ile dergi ve gazete sayfası hazırlama, alanında eğitim ve öğretim verilen bir daldır.</a:t>
            </a:r>
          </a:p>
        </p:txBody>
      </p:sp>
    </p:spTree>
    <p:extLst>
      <p:ext uri="{BB962C8B-B14F-4D97-AF65-F5344CB8AC3E}">
        <p14:creationId xmlns:p14="http://schemas.microsoft.com/office/powerpoint/2010/main" val="3674274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latin typeface="Arial"/>
              </a:rPr>
              <a:t>RADYO-TELEVİZYON ALANI</a:t>
            </a:r>
            <a:r>
              <a:rPr lang="tr-TR" dirty="0">
                <a:solidFill>
                  <a:srgbClr val="7B868F"/>
                </a:solidFill>
                <a:latin typeface="Arial"/>
              </a:rPr>
              <a:t/>
            </a:r>
            <a:br>
              <a:rPr lang="tr-TR" dirty="0">
                <a:solidFill>
                  <a:srgbClr val="7B868F"/>
                </a:solidFill>
                <a:latin typeface="Arial"/>
              </a:rPr>
            </a:br>
            <a:endParaRPr lang="tr-TR" dirty="0"/>
          </a:p>
        </p:txBody>
      </p:sp>
      <p:sp>
        <p:nvSpPr>
          <p:cNvPr id="3" name="İçerik Yer Tutucusu 2"/>
          <p:cNvSpPr>
            <a:spLocks noGrp="1"/>
          </p:cNvSpPr>
          <p:nvPr>
            <p:ph idx="1"/>
          </p:nvPr>
        </p:nvSpPr>
        <p:spPr>
          <a:xfrm>
            <a:off x="457200" y="1268760"/>
            <a:ext cx="8229600" cy="4857403"/>
          </a:xfrm>
        </p:spPr>
        <p:txBody>
          <a:bodyPr>
            <a:normAutofit fontScale="85000" lnSpcReduction="20000"/>
          </a:bodyPr>
          <a:lstStyle/>
          <a:p>
            <a:pPr marL="0" indent="0" algn="just">
              <a:buNone/>
            </a:pPr>
            <a:r>
              <a:rPr lang="tr-TR" dirty="0" smtClean="0">
                <a:latin typeface="Arial"/>
              </a:rPr>
              <a:t>TV </a:t>
            </a:r>
            <a:r>
              <a:rPr lang="tr-TR" dirty="0">
                <a:latin typeface="Arial"/>
              </a:rPr>
              <a:t>yapımlarının kamera önü veya arkasında çalışmak isteyen, genel kültürlü, girişken, ekip çalışmasına yatkın, organizasyon becerisi yüksek, teknik konulara meraklı ve teknolojiyi yakından takip eden,  sorumluluk sahibi gençlerin tercih edebileceği bir meslektir. </a:t>
            </a:r>
            <a:r>
              <a:rPr lang="tr-TR" dirty="0" smtClean="0">
                <a:latin typeface="Arial"/>
              </a:rPr>
              <a:t>Radyo-Televizyon </a:t>
            </a:r>
            <a:r>
              <a:rPr lang="tr-TR" dirty="0">
                <a:latin typeface="Arial"/>
              </a:rPr>
              <a:t>alanından mezun olan öğrencilerimiz televizyonlarda, radyolarda, haber ajanslarında, reklam ajanslarında, yapım şirketlerinde, turizm-eğlence sektöründe, organizasyon firmalarında, kamu kuruluşları ve özel firmaların basın bürolarında </a:t>
            </a:r>
            <a:r>
              <a:rPr lang="tr-TR" dirty="0" smtClean="0">
                <a:latin typeface="Arial"/>
              </a:rPr>
              <a:t>çalışabilirler. </a:t>
            </a:r>
            <a:r>
              <a:rPr lang="tr-TR" dirty="0" smtClean="0">
                <a:solidFill>
                  <a:srgbClr val="FF0000"/>
                </a:solidFill>
                <a:latin typeface="Arial"/>
              </a:rPr>
              <a:t>Okulumuzda bu alana </a:t>
            </a:r>
            <a:r>
              <a:rPr lang="tr-TR" dirty="0" smtClean="0">
                <a:solidFill>
                  <a:srgbClr val="FF0000"/>
                </a:solidFill>
                <a:latin typeface="Arial"/>
              </a:rPr>
              <a:t>RADYO TELEVİZYON Dalı  </a:t>
            </a:r>
            <a:r>
              <a:rPr lang="tr-TR" dirty="0" smtClean="0">
                <a:solidFill>
                  <a:srgbClr val="FF0000"/>
                </a:solidFill>
                <a:latin typeface="Arial"/>
              </a:rPr>
              <a:t>bulunmaktadır.</a:t>
            </a:r>
            <a:endParaRPr lang="tr-TR" dirty="0">
              <a:solidFill>
                <a:srgbClr val="FF0000"/>
              </a:solidFill>
              <a:latin typeface="Arial"/>
            </a:endParaRPr>
          </a:p>
          <a:p>
            <a:endParaRPr lang="tr-TR" dirty="0"/>
          </a:p>
        </p:txBody>
      </p:sp>
    </p:spTree>
    <p:extLst>
      <p:ext uri="{BB962C8B-B14F-4D97-AF65-F5344CB8AC3E}">
        <p14:creationId xmlns:p14="http://schemas.microsoft.com/office/powerpoint/2010/main" val="4236613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b="1" smtClean="0">
                <a:solidFill>
                  <a:srgbClr val="FF0000"/>
                </a:solidFill>
              </a:rPr>
              <a:t>RADYO TELEVİZYON DALI</a:t>
            </a:r>
            <a:endParaRPr lang="tr-TR" smtClean="0"/>
          </a:p>
        </p:txBody>
      </p:sp>
      <p:sp>
        <p:nvSpPr>
          <p:cNvPr id="9219" name="2 İçerik Yer Tutucusu"/>
          <p:cNvSpPr>
            <a:spLocks noGrp="1"/>
          </p:cNvSpPr>
          <p:nvPr>
            <p:ph idx="1"/>
          </p:nvPr>
        </p:nvSpPr>
        <p:spPr/>
        <p:txBody>
          <a:bodyPr/>
          <a:lstStyle/>
          <a:p>
            <a:r>
              <a:rPr lang="tr-TR" sz="1800" smtClean="0"/>
              <a:t>Kamera, ses ve ışık ekipmanlarını kullanarak radyo tiyatrosu ve biyografik belgesel yapma,</a:t>
            </a:r>
          </a:p>
          <a:p>
            <a:r>
              <a:rPr lang="tr-TR" sz="1800" smtClean="0"/>
              <a:t>Ses kaydı-kurgusu uygulamaları ile radyo tiyatrosu hazırlama, video kurgu uygulamaları ile biyografik belgesel kurgusu hazırlama,</a:t>
            </a:r>
          </a:p>
          <a:p>
            <a:r>
              <a:rPr lang="tr-TR" sz="1800" smtClean="0"/>
              <a:t>Görsel efekt programında temel düzenlemeler, hareketli görüntüler oluşturma, maskeleme teknikleri uygulama ve görsel efekt oluşturma,</a:t>
            </a:r>
          </a:p>
          <a:p>
            <a:r>
              <a:rPr lang="tr-TR" sz="1800" smtClean="0"/>
              <a:t> Televizyon haberi ve televizyon programlarının metin yazımı, çekim ve çekim sonrası kurgu aşamasını gerçekleştirme, </a:t>
            </a:r>
          </a:p>
          <a:p>
            <a:r>
              <a:rPr lang="tr-TR" sz="1800" smtClean="0"/>
              <a:t>Karakter, dramatik yapı, zaman ve mekân örgüsü bakımından bütünlük oluşturan formatlarda senaryo yazma, </a:t>
            </a:r>
          </a:p>
          <a:p>
            <a:r>
              <a:rPr lang="tr-TR" sz="1800" smtClean="0"/>
              <a:t>Dünyada ve Türkiye’de sinemanın gelişimi, sinema akımları, önemli yönetmenler ve filmleri ile ilgili bilgi, beceri ve yetkinliklerin kazandırılmasına yönelik eğitim ve öğretim verilen daldır.</a:t>
            </a:r>
          </a:p>
        </p:txBody>
      </p:sp>
    </p:spTree>
    <p:extLst>
      <p:ext uri="{BB962C8B-B14F-4D97-AF65-F5344CB8AC3E}">
        <p14:creationId xmlns:p14="http://schemas.microsoft.com/office/powerpoint/2010/main" val="3356628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785786" y="1000108"/>
            <a:ext cx="7500990" cy="4929222"/>
          </a:xfrm>
        </p:spPr>
        <p:txBody>
          <a:bodyPr>
            <a:normAutofit/>
          </a:bodyPr>
          <a:lstStyle/>
          <a:p>
            <a:pPr algn="just"/>
            <a:r>
              <a:rPr lang="tr-TR" sz="3100" dirty="0" smtClean="0"/>
              <a:t>Okulumuz bulunduğu ilçe itibari ile daha merkezi ve  köklü kabul edilen aynı alanda eğitim veren okullar arasında, eğitim verdiği bu kısa sürede öne geçmiş,farklı ilçelerden ve  illerden öğrencilerin tercih ettiği bir okul haline gelmiştir. 2018-2019 Eğitim-Öğretim yılından bu yana  öğrencilerimiz  okulumuza </a:t>
            </a:r>
            <a:r>
              <a:rPr lang="tr-TR" sz="3100" u="sng" dirty="0" smtClean="0">
                <a:solidFill>
                  <a:srgbClr val="FF0000"/>
                </a:solidFill>
              </a:rPr>
              <a:t>adrese dayalı </a:t>
            </a:r>
            <a:r>
              <a:rPr lang="tr-TR" sz="3100" dirty="0" smtClean="0"/>
              <a:t>olarak yerleştirilmektedir.</a:t>
            </a:r>
            <a:r>
              <a:rPr lang="tr-TR" dirty="0" smtClean="0">
                <a:solidFill>
                  <a:srgbClr val="FF0000"/>
                </a:solidFill>
              </a:rPr>
              <a:t/>
            </a:r>
            <a:br>
              <a:rPr lang="tr-TR" dirty="0" smtClean="0">
                <a:solidFill>
                  <a:srgbClr val="FF0000"/>
                </a:solidFill>
              </a:rPr>
            </a:br>
            <a:endParaRPr lang="tr-TR"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85786" y="1214422"/>
            <a:ext cx="7786742" cy="4911741"/>
          </a:xfrm>
        </p:spPr>
        <p:txBody>
          <a:bodyPr>
            <a:normAutofit fontScale="85000" lnSpcReduction="10000"/>
          </a:bodyPr>
          <a:lstStyle/>
          <a:p>
            <a:pPr algn="ctr">
              <a:buNone/>
            </a:pPr>
            <a:r>
              <a:rPr lang="tr-TR" dirty="0" smtClean="0"/>
              <a:t>	</a:t>
            </a:r>
            <a:r>
              <a:rPr lang="tr-TR" dirty="0" smtClean="0">
                <a:solidFill>
                  <a:srgbClr val="FF0000"/>
                </a:solidFill>
              </a:rPr>
              <a:t>OKULUMUZUN PROJELERİ</a:t>
            </a:r>
          </a:p>
          <a:p>
            <a:pPr algn="just">
              <a:buNone/>
            </a:pPr>
            <a:r>
              <a:rPr lang="tr-TR" dirty="0" smtClean="0"/>
              <a:t>    2014-2016  yılları arasında ERASMUS + Avrupa da Acil Kurtarma Teknikleri Stajı projesi kapsamında toplam 28 öğrenci ve 4 öğretmenimiz Almanya ve Romanya ya gönderilmiştir. Ayrıca Sağlık sektöründe hizmet veren özel sağlık kuruluşları ile eğitim işbirliği çalışmaları yürütülmektedir.İlçemizdeki okullarda öğrenim gören öğrencilere öğretmen ve öğrencilerimizle birlikte temel sağlık kuralları hakkında eğitimler verilmektedir. Okulumuzun Beyaz Bayrak ve Beslenme Dostu Okul sertifikası bulunmaktadır. </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ÜNİVERSİTE SEÇENEKLERİ</a:t>
            </a:r>
            <a:endParaRPr lang="tr-TR" dirty="0">
              <a:solidFill>
                <a:srgbClr val="FF0000"/>
              </a:solidFill>
            </a:endParaRPr>
          </a:p>
        </p:txBody>
      </p:sp>
      <p:sp>
        <p:nvSpPr>
          <p:cNvPr id="3" name="İçerik Yer Tutucusu 2"/>
          <p:cNvSpPr>
            <a:spLocks noGrp="1"/>
          </p:cNvSpPr>
          <p:nvPr>
            <p:ph idx="1"/>
          </p:nvPr>
        </p:nvSpPr>
        <p:spPr>
          <a:xfrm>
            <a:off x="457200" y="1844824"/>
            <a:ext cx="8229600" cy="4281339"/>
          </a:xfrm>
        </p:spPr>
        <p:txBody>
          <a:bodyPr/>
          <a:lstStyle/>
          <a:p>
            <a:pPr marL="0" indent="0" algn="just">
              <a:buNone/>
            </a:pPr>
            <a:r>
              <a:rPr lang="tr-TR" dirty="0" smtClean="0"/>
              <a:t>Okulumuzun ilgili alanlarından mezun olan öğrenciler üniversitede aynı alanla ilgili eğitim almak istediklerinde iki yıllık ön lisans programları için ek puan almaktadırlar.</a:t>
            </a:r>
            <a:endParaRPr lang="tr-TR" dirty="0"/>
          </a:p>
        </p:txBody>
      </p:sp>
    </p:spTree>
    <p:extLst>
      <p:ext uri="{BB962C8B-B14F-4D97-AF65-F5344CB8AC3E}">
        <p14:creationId xmlns:p14="http://schemas.microsoft.com/office/powerpoint/2010/main" val="31200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FF0000"/>
                </a:solidFill>
              </a:rPr>
              <a:t>SAĞLIK HİZMETLERİ ALANI  İLE İLGİLİ EK PUAN ALINAN</a:t>
            </a:r>
            <a:br>
              <a:rPr lang="tr-TR" sz="2800" b="1" dirty="0" smtClean="0">
                <a:solidFill>
                  <a:srgbClr val="FF0000"/>
                </a:solidFill>
              </a:rPr>
            </a:br>
            <a:r>
              <a:rPr lang="tr-TR" sz="2800" b="1" dirty="0" smtClean="0">
                <a:solidFill>
                  <a:srgbClr val="FF0000"/>
                </a:solidFill>
              </a:rPr>
              <a:t> 2 YILLIKÖN LİSANS PROGRAMLARI</a:t>
            </a:r>
            <a:endParaRPr lang="tr-TR" sz="2800" b="1" dirty="0">
              <a:solidFill>
                <a:srgbClr val="FF0000"/>
              </a:solidFill>
            </a:endParaRPr>
          </a:p>
        </p:txBody>
      </p:sp>
      <p:sp>
        <p:nvSpPr>
          <p:cNvPr id="3" name="İçerik Yer Tutucusu 2"/>
          <p:cNvSpPr>
            <a:spLocks noGrp="1"/>
          </p:cNvSpPr>
          <p:nvPr>
            <p:ph idx="1"/>
          </p:nvPr>
        </p:nvSpPr>
        <p:spPr/>
        <p:txBody>
          <a:bodyPr numCol="2">
            <a:normAutofit fontScale="70000" lnSpcReduction="20000"/>
          </a:bodyPr>
          <a:lstStyle/>
          <a:p>
            <a:r>
              <a:rPr lang="tr-TR" dirty="0"/>
              <a:t>Acil Durum ve Afet Yönetimi </a:t>
            </a:r>
          </a:p>
          <a:p>
            <a:r>
              <a:rPr lang="tr-TR" dirty="0"/>
              <a:t>Ağız ve Diş Sağlığı </a:t>
            </a:r>
          </a:p>
          <a:p>
            <a:r>
              <a:rPr lang="tr-TR" dirty="0"/>
              <a:t>Ameliyathane Hizmetleri </a:t>
            </a:r>
          </a:p>
          <a:p>
            <a:r>
              <a:rPr lang="tr-TR" dirty="0"/>
              <a:t>Anestezi </a:t>
            </a:r>
          </a:p>
          <a:p>
            <a:r>
              <a:rPr lang="tr-TR" dirty="0"/>
              <a:t>Biyokimya </a:t>
            </a:r>
          </a:p>
          <a:p>
            <a:r>
              <a:rPr lang="tr-TR" dirty="0"/>
              <a:t>Biyomedikal Cihaz Teknolojisi </a:t>
            </a:r>
          </a:p>
          <a:p>
            <a:r>
              <a:rPr lang="tr-TR" dirty="0"/>
              <a:t>Çevre Koruma ve Kontrol </a:t>
            </a:r>
          </a:p>
          <a:p>
            <a:r>
              <a:rPr lang="tr-TR" dirty="0"/>
              <a:t>Çevre Sağlığı </a:t>
            </a:r>
          </a:p>
          <a:p>
            <a:r>
              <a:rPr lang="tr-TR" dirty="0"/>
              <a:t>Çocuk Gelişimi </a:t>
            </a:r>
          </a:p>
          <a:p>
            <a:r>
              <a:rPr lang="tr-TR" dirty="0"/>
              <a:t>Çocuk Koruma ve Bakım Hizmetleri </a:t>
            </a:r>
          </a:p>
          <a:p>
            <a:r>
              <a:rPr lang="tr-TR" dirty="0" smtClean="0"/>
              <a:t>Dezenfeksiyon </a:t>
            </a:r>
            <a:r>
              <a:rPr lang="tr-TR" dirty="0" err="1" smtClean="0"/>
              <a:t>Strelizasyon</a:t>
            </a:r>
            <a:r>
              <a:rPr lang="tr-TR" dirty="0" smtClean="0"/>
              <a:t> ve </a:t>
            </a:r>
            <a:r>
              <a:rPr lang="tr-TR" dirty="0" err="1" smtClean="0"/>
              <a:t>Antisepti</a:t>
            </a:r>
            <a:r>
              <a:rPr lang="tr-TR" dirty="0" smtClean="0"/>
              <a:t> Teknikerliği </a:t>
            </a:r>
            <a:endParaRPr lang="tr-TR" dirty="0"/>
          </a:p>
          <a:p>
            <a:r>
              <a:rPr lang="tr-TR" dirty="0"/>
              <a:t>Diş Protez Teknolojisi </a:t>
            </a:r>
          </a:p>
          <a:p>
            <a:r>
              <a:rPr lang="tr-TR" dirty="0"/>
              <a:t>Diyaliz </a:t>
            </a:r>
          </a:p>
          <a:p>
            <a:r>
              <a:rPr lang="tr-TR" dirty="0"/>
              <a:t>Eczane Hizmetleri </a:t>
            </a:r>
          </a:p>
          <a:p>
            <a:r>
              <a:rPr lang="tr-TR" dirty="0" err="1"/>
              <a:t>Elektronörofizyoloji</a:t>
            </a:r>
            <a:r>
              <a:rPr lang="tr-TR" dirty="0"/>
              <a:t> </a:t>
            </a:r>
          </a:p>
          <a:p>
            <a:r>
              <a:rPr lang="tr-TR" dirty="0"/>
              <a:t>Engelli Bakımı ve Rehabilitasyon TYT</a:t>
            </a:r>
          </a:p>
          <a:p>
            <a:r>
              <a:rPr lang="tr-TR" dirty="0"/>
              <a:t>Evde Hasta Bakımı </a:t>
            </a:r>
            <a:endParaRPr lang="tr-TR" dirty="0" smtClean="0"/>
          </a:p>
          <a:p>
            <a:r>
              <a:rPr lang="tr-TR" dirty="0" smtClean="0"/>
              <a:t>Engelliler için Destek </a:t>
            </a:r>
            <a:r>
              <a:rPr lang="tr-TR" dirty="0" smtClean="0"/>
              <a:t>Programı</a:t>
            </a:r>
            <a:endParaRPr lang="tr-TR" dirty="0"/>
          </a:p>
          <a:p>
            <a:r>
              <a:rPr lang="tr-TR" dirty="0"/>
              <a:t>Fizyoterapi </a:t>
            </a:r>
          </a:p>
          <a:p>
            <a:r>
              <a:rPr lang="tr-TR" dirty="0"/>
              <a:t>İlk ve Acil Yardım </a:t>
            </a:r>
          </a:p>
          <a:p>
            <a:r>
              <a:rPr lang="tr-TR" dirty="0"/>
              <a:t>İnsan Kaynakları Yönetimi </a:t>
            </a:r>
          </a:p>
          <a:p>
            <a:r>
              <a:rPr lang="tr-TR" dirty="0"/>
              <a:t>İş Sağlığı ve Güvenliği </a:t>
            </a:r>
          </a:p>
          <a:p>
            <a:endParaRPr lang="tr-TR" dirty="0"/>
          </a:p>
        </p:txBody>
      </p:sp>
    </p:spTree>
    <p:extLst>
      <p:ext uri="{BB962C8B-B14F-4D97-AF65-F5344CB8AC3E}">
        <p14:creationId xmlns:p14="http://schemas.microsoft.com/office/powerpoint/2010/main" val="3106291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numCol="2">
            <a:normAutofit/>
          </a:bodyPr>
          <a:lstStyle/>
          <a:p>
            <a:pPr lvl="0"/>
            <a:r>
              <a:rPr lang="tr-TR" sz="2000" dirty="0">
                <a:solidFill>
                  <a:prstClr val="black"/>
                </a:solidFill>
              </a:rPr>
              <a:t>İş ve Uğraşı Terapisi </a:t>
            </a:r>
          </a:p>
          <a:p>
            <a:pPr lvl="0"/>
            <a:r>
              <a:rPr lang="tr-TR" sz="2000" dirty="0">
                <a:solidFill>
                  <a:prstClr val="black"/>
                </a:solidFill>
              </a:rPr>
              <a:t>Laborant ve Veteriner Sağlık </a:t>
            </a:r>
          </a:p>
          <a:p>
            <a:pPr lvl="0"/>
            <a:r>
              <a:rPr lang="tr-TR" sz="2000" dirty="0">
                <a:solidFill>
                  <a:prstClr val="black"/>
                </a:solidFill>
              </a:rPr>
              <a:t>Laboratuvar Teknolojisi </a:t>
            </a:r>
          </a:p>
          <a:p>
            <a:pPr lvl="0"/>
            <a:r>
              <a:rPr lang="tr-TR" sz="2000" dirty="0">
                <a:solidFill>
                  <a:prstClr val="black"/>
                </a:solidFill>
              </a:rPr>
              <a:t>Nükleer Teknoloji ve Radyasyon Güvenliği </a:t>
            </a:r>
          </a:p>
          <a:p>
            <a:pPr lvl="0"/>
            <a:r>
              <a:rPr lang="tr-TR" sz="2000" dirty="0">
                <a:solidFill>
                  <a:prstClr val="black"/>
                </a:solidFill>
              </a:rPr>
              <a:t>Nükleer Tıp Teknikleri </a:t>
            </a:r>
          </a:p>
          <a:p>
            <a:pPr lvl="0"/>
            <a:r>
              <a:rPr lang="tr-TR" sz="2000" dirty="0" err="1">
                <a:solidFill>
                  <a:prstClr val="black"/>
                </a:solidFill>
              </a:rPr>
              <a:t>Odyometri</a:t>
            </a:r>
            <a:r>
              <a:rPr lang="tr-TR" sz="2000" dirty="0">
                <a:solidFill>
                  <a:prstClr val="black"/>
                </a:solidFill>
              </a:rPr>
              <a:t> </a:t>
            </a:r>
          </a:p>
          <a:p>
            <a:pPr lvl="0"/>
            <a:r>
              <a:rPr lang="tr-TR" sz="2000" dirty="0" err="1">
                <a:solidFill>
                  <a:prstClr val="black"/>
                </a:solidFill>
              </a:rPr>
              <a:t>Optisyenlik</a:t>
            </a:r>
            <a:r>
              <a:rPr lang="tr-TR" sz="2000" dirty="0">
                <a:solidFill>
                  <a:prstClr val="black"/>
                </a:solidFill>
              </a:rPr>
              <a:t> </a:t>
            </a:r>
          </a:p>
          <a:p>
            <a:pPr lvl="0"/>
            <a:r>
              <a:rPr lang="tr-TR" sz="2000" dirty="0">
                <a:solidFill>
                  <a:prstClr val="black"/>
                </a:solidFill>
              </a:rPr>
              <a:t>Ortopedik Protez ve </a:t>
            </a:r>
            <a:r>
              <a:rPr lang="tr-TR" sz="2000" dirty="0" err="1">
                <a:solidFill>
                  <a:prstClr val="black"/>
                </a:solidFill>
              </a:rPr>
              <a:t>Ortez</a:t>
            </a:r>
            <a:r>
              <a:rPr lang="tr-TR" sz="2000" dirty="0">
                <a:solidFill>
                  <a:prstClr val="black"/>
                </a:solidFill>
              </a:rPr>
              <a:t> </a:t>
            </a:r>
          </a:p>
          <a:p>
            <a:pPr lvl="0"/>
            <a:r>
              <a:rPr lang="tr-TR" sz="2000" dirty="0">
                <a:solidFill>
                  <a:prstClr val="black"/>
                </a:solidFill>
              </a:rPr>
              <a:t>Otopsi Yardımcılığı </a:t>
            </a:r>
          </a:p>
          <a:p>
            <a:pPr lvl="0"/>
            <a:r>
              <a:rPr lang="tr-TR" sz="2000" dirty="0">
                <a:solidFill>
                  <a:prstClr val="black"/>
                </a:solidFill>
              </a:rPr>
              <a:t>Patoloji Laboratuvar Teknikleri </a:t>
            </a:r>
          </a:p>
          <a:p>
            <a:pPr lvl="0"/>
            <a:r>
              <a:rPr lang="tr-TR" sz="2000" dirty="0" err="1" smtClean="0">
                <a:solidFill>
                  <a:prstClr val="black"/>
                </a:solidFill>
              </a:rPr>
              <a:t>Podoloji</a:t>
            </a:r>
            <a:r>
              <a:rPr lang="tr-TR" sz="2000" dirty="0" smtClean="0">
                <a:solidFill>
                  <a:prstClr val="black"/>
                </a:solidFill>
              </a:rPr>
              <a:t> </a:t>
            </a:r>
            <a:endParaRPr lang="tr-TR" sz="2000" dirty="0">
              <a:solidFill>
                <a:prstClr val="black"/>
              </a:solidFill>
            </a:endParaRPr>
          </a:p>
          <a:p>
            <a:pPr lvl="0"/>
            <a:r>
              <a:rPr lang="tr-TR" sz="2000" dirty="0">
                <a:solidFill>
                  <a:prstClr val="black"/>
                </a:solidFill>
              </a:rPr>
              <a:t>Radyoterapi </a:t>
            </a:r>
          </a:p>
          <a:p>
            <a:pPr lvl="0"/>
            <a:r>
              <a:rPr lang="tr-TR" sz="2000" dirty="0">
                <a:solidFill>
                  <a:prstClr val="black"/>
                </a:solidFill>
              </a:rPr>
              <a:t>Sağlık Bilgi Sistemleri Teknikerliği </a:t>
            </a:r>
          </a:p>
          <a:p>
            <a:pPr lvl="0"/>
            <a:r>
              <a:rPr lang="tr-TR" sz="2000" dirty="0">
                <a:solidFill>
                  <a:prstClr val="black"/>
                </a:solidFill>
              </a:rPr>
              <a:t>Sağlık Kurumları İşletmeciliği </a:t>
            </a:r>
          </a:p>
          <a:p>
            <a:pPr lvl="0"/>
            <a:r>
              <a:rPr lang="tr-TR" sz="2000" dirty="0">
                <a:solidFill>
                  <a:prstClr val="black"/>
                </a:solidFill>
              </a:rPr>
              <a:t>Sağlık Turizmi İşletmeciliği </a:t>
            </a:r>
          </a:p>
          <a:p>
            <a:pPr lvl="0"/>
            <a:r>
              <a:rPr lang="tr-TR" sz="2000" dirty="0">
                <a:solidFill>
                  <a:prstClr val="black"/>
                </a:solidFill>
              </a:rPr>
              <a:t>Tıbbi Dokümantasyon ve Sekreterlik </a:t>
            </a:r>
          </a:p>
          <a:p>
            <a:pPr lvl="0"/>
            <a:r>
              <a:rPr lang="tr-TR" sz="2000" dirty="0">
                <a:solidFill>
                  <a:prstClr val="black"/>
                </a:solidFill>
              </a:rPr>
              <a:t>Tıbbi Görüntüleme Teknikleri </a:t>
            </a:r>
          </a:p>
          <a:p>
            <a:pPr lvl="0"/>
            <a:r>
              <a:rPr lang="tr-TR" sz="2000" dirty="0">
                <a:solidFill>
                  <a:prstClr val="black"/>
                </a:solidFill>
              </a:rPr>
              <a:t>Tıbbi Laboratuvar Teknikleri </a:t>
            </a:r>
          </a:p>
          <a:p>
            <a:pPr lvl="0"/>
            <a:r>
              <a:rPr lang="tr-TR" sz="2000" dirty="0">
                <a:solidFill>
                  <a:prstClr val="black"/>
                </a:solidFill>
              </a:rPr>
              <a:t>Tıbbi Tanıtım ve Pazarlama </a:t>
            </a:r>
          </a:p>
          <a:p>
            <a:pPr lvl="0"/>
            <a:r>
              <a:rPr lang="tr-TR" sz="2000" dirty="0">
                <a:solidFill>
                  <a:prstClr val="black"/>
                </a:solidFill>
              </a:rPr>
              <a:t>Yaşlı Bakımı </a:t>
            </a:r>
          </a:p>
          <a:p>
            <a:pPr marL="0" indent="0">
              <a:buNone/>
            </a:pPr>
            <a:endParaRPr lang="tr-TR" dirty="0"/>
          </a:p>
        </p:txBody>
      </p:sp>
    </p:spTree>
    <p:extLst>
      <p:ext uri="{BB962C8B-B14F-4D97-AF65-F5344CB8AC3E}">
        <p14:creationId xmlns:p14="http://schemas.microsoft.com/office/powerpoint/2010/main" val="460559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685800" y="1142985"/>
            <a:ext cx="7772400" cy="1071569"/>
          </a:xfrm>
        </p:spPr>
        <p:txBody>
          <a:bodyPr/>
          <a:lstStyle/>
          <a:p>
            <a:r>
              <a:rPr lang="tr-TR" dirty="0" smtClean="0">
                <a:solidFill>
                  <a:srgbClr val="FF0000"/>
                </a:solidFill>
              </a:rPr>
              <a:t>MİSYONUMUZ</a:t>
            </a:r>
            <a:endParaRPr lang="tr-TR" dirty="0">
              <a:solidFill>
                <a:srgbClr val="FF0000"/>
              </a:solidFill>
            </a:endParaRPr>
          </a:p>
        </p:txBody>
      </p:sp>
      <p:sp>
        <p:nvSpPr>
          <p:cNvPr id="4" name="3 Alt Başlık"/>
          <p:cNvSpPr>
            <a:spLocks noGrp="1"/>
          </p:cNvSpPr>
          <p:nvPr>
            <p:ph type="subTitle" idx="1"/>
          </p:nvPr>
        </p:nvSpPr>
        <p:spPr>
          <a:xfrm>
            <a:off x="714348" y="2000240"/>
            <a:ext cx="7058052" cy="3638560"/>
          </a:xfrm>
        </p:spPr>
        <p:txBody>
          <a:bodyPr>
            <a:normAutofit lnSpcReduction="10000"/>
          </a:bodyPr>
          <a:lstStyle/>
          <a:p>
            <a:pPr algn="just"/>
            <a:r>
              <a:rPr lang="tr-TR" dirty="0" smtClean="0">
                <a:solidFill>
                  <a:schemeClr val="tx1"/>
                </a:solidFill>
              </a:rPr>
              <a:t>Bağcılar Aydın Doğan Mesleki ve Teknik Anadolu Lisesi olarak;  Ülkemizin sağlık ve iletişim alanın da ihtiyaç duyduğu ahlaki değerlerle donatılmış, saygılı, alanında başarılı, her yönüyle kaliteli personeli en mükemmel şekilde yetiştiren ve yetiştirdiği değerleri genç yaşta meslek sahibi yapabilen bir kurum olmak.</a:t>
            </a:r>
            <a:endParaRPr lang="tr-TR"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FF0000"/>
                </a:solidFill>
              </a:rPr>
              <a:t>GAZETECİLİK ALANI </a:t>
            </a:r>
            <a:r>
              <a:rPr lang="tr-TR" sz="2800" b="1" dirty="0">
                <a:solidFill>
                  <a:srgbClr val="FF0000"/>
                </a:solidFill>
              </a:rPr>
              <a:t>İLE </a:t>
            </a:r>
            <a:r>
              <a:rPr lang="tr-TR" sz="2800" b="1" dirty="0" smtClean="0">
                <a:solidFill>
                  <a:srgbClr val="FF0000"/>
                </a:solidFill>
              </a:rPr>
              <a:t> </a:t>
            </a:r>
            <a:r>
              <a:rPr lang="tr-TR" sz="2800" b="1" dirty="0">
                <a:solidFill>
                  <a:srgbClr val="FF0000"/>
                </a:solidFill>
              </a:rPr>
              <a:t>İLGİLİ EK PUAN ALINAN</a:t>
            </a:r>
            <a:br>
              <a:rPr lang="tr-TR" sz="2800" b="1" dirty="0">
                <a:solidFill>
                  <a:srgbClr val="FF0000"/>
                </a:solidFill>
              </a:rPr>
            </a:br>
            <a:r>
              <a:rPr lang="tr-TR" sz="2800" b="1" dirty="0">
                <a:solidFill>
                  <a:srgbClr val="FF0000"/>
                </a:solidFill>
              </a:rPr>
              <a:t> 2 </a:t>
            </a:r>
            <a:r>
              <a:rPr lang="tr-TR" sz="2800" b="1" dirty="0" smtClean="0">
                <a:solidFill>
                  <a:srgbClr val="FF0000"/>
                </a:solidFill>
              </a:rPr>
              <a:t>YILLIKÖN LİSANS PROGRAMLARI</a:t>
            </a:r>
            <a:endParaRPr lang="tr-TR" sz="2800" b="1" dirty="0">
              <a:solidFill>
                <a:srgbClr val="FF0000"/>
              </a:solidFill>
            </a:endParaRPr>
          </a:p>
        </p:txBody>
      </p:sp>
      <p:sp>
        <p:nvSpPr>
          <p:cNvPr id="3" name="İçerik Yer Tutucusu 2"/>
          <p:cNvSpPr>
            <a:spLocks noGrp="1"/>
          </p:cNvSpPr>
          <p:nvPr>
            <p:ph idx="1"/>
          </p:nvPr>
        </p:nvSpPr>
        <p:spPr/>
        <p:txBody>
          <a:bodyPr>
            <a:normAutofit fontScale="70000" lnSpcReduction="20000"/>
          </a:bodyPr>
          <a:lstStyle/>
          <a:p>
            <a:r>
              <a:rPr lang="tr-TR" dirty="0"/>
              <a:t>Basım ve Yayın Teknolojileri </a:t>
            </a:r>
          </a:p>
          <a:p>
            <a:r>
              <a:rPr lang="tr-TR" dirty="0"/>
              <a:t>Basın ve Yayıncılık </a:t>
            </a:r>
          </a:p>
          <a:p>
            <a:r>
              <a:rPr lang="tr-TR" dirty="0"/>
              <a:t>Fotoğrafçılık ve Kameramanlık </a:t>
            </a:r>
          </a:p>
          <a:p>
            <a:r>
              <a:rPr lang="tr-TR" dirty="0"/>
              <a:t>Görsel İletişim </a:t>
            </a:r>
          </a:p>
          <a:p>
            <a:r>
              <a:rPr lang="tr-TR" dirty="0"/>
              <a:t>Grafik Tasarımı </a:t>
            </a:r>
          </a:p>
          <a:p>
            <a:r>
              <a:rPr lang="tr-TR" dirty="0"/>
              <a:t>Halkla İlişkiler ve Tanıtım </a:t>
            </a:r>
          </a:p>
          <a:p>
            <a:r>
              <a:rPr lang="tr-TR" dirty="0"/>
              <a:t>Marka İletişimi </a:t>
            </a:r>
          </a:p>
          <a:p>
            <a:r>
              <a:rPr lang="tr-TR" dirty="0"/>
              <a:t>Medya ve İletişim </a:t>
            </a:r>
          </a:p>
          <a:p>
            <a:r>
              <a:rPr lang="tr-TR" dirty="0"/>
              <a:t>Radyo ve Televizyon Programcılığı </a:t>
            </a:r>
          </a:p>
          <a:p>
            <a:r>
              <a:rPr lang="tr-TR" dirty="0"/>
              <a:t>Radyo ve Televizyon Teknolojisi </a:t>
            </a:r>
          </a:p>
          <a:p>
            <a:r>
              <a:rPr lang="tr-TR" dirty="0"/>
              <a:t>Reklamcılık </a:t>
            </a:r>
          </a:p>
          <a:p>
            <a:r>
              <a:rPr lang="tr-TR" dirty="0"/>
              <a:t>Yeni Medya ve Gazetecilik </a:t>
            </a:r>
          </a:p>
        </p:txBody>
      </p:sp>
    </p:spTree>
    <p:extLst>
      <p:ext uri="{BB962C8B-B14F-4D97-AF65-F5344CB8AC3E}">
        <p14:creationId xmlns:p14="http://schemas.microsoft.com/office/powerpoint/2010/main" val="631539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smtClean="0">
                <a:solidFill>
                  <a:srgbClr val="FF0000"/>
                </a:solidFill>
              </a:rPr>
              <a:t>GRAFİK VE FOTOĞRAF ALANI İLE </a:t>
            </a:r>
            <a:r>
              <a:rPr lang="tr-TR" sz="2400" b="1" dirty="0">
                <a:solidFill>
                  <a:srgbClr val="FF0000"/>
                </a:solidFill>
              </a:rPr>
              <a:t>İLGİLİ EK PUAN ALINAN</a:t>
            </a:r>
            <a:br>
              <a:rPr lang="tr-TR" sz="2400" b="1" dirty="0">
                <a:solidFill>
                  <a:srgbClr val="FF0000"/>
                </a:solidFill>
              </a:rPr>
            </a:br>
            <a:r>
              <a:rPr lang="tr-TR" sz="2400" b="1" dirty="0">
                <a:solidFill>
                  <a:srgbClr val="FF0000"/>
                </a:solidFill>
              </a:rPr>
              <a:t> 2 YILLIK MESLEK YÜKSEKOKULLARI </a:t>
            </a:r>
            <a:r>
              <a:rPr lang="tr-TR" sz="2400" b="1" dirty="0" smtClean="0">
                <a:solidFill>
                  <a:srgbClr val="FF0000"/>
                </a:solidFill>
              </a:rPr>
              <a:t> </a:t>
            </a:r>
            <a:endParaRPr lang="tr-TR" sz="2400" b="1" dirty="0">
              <a:solidFill>
                <a:srgbClr val="FF0000"/>
              </a:solidFill>
            </a:endParaRPr>
          </a:p>
        </p:txBody>
      </p:sp>
      <p:sp>
        <p:nvSpPr>
          <p:cNvPr id="3" name="İçerik Yer Tutucusu 2"/>
          <p:cNvSpPr>
            <a:spLocks noGrp="1"/>
          </p:cNvSpPr>
          <p:nvPr>
            <p:ph idx="1"/>
          </p:nvPr>
        </p:nvSpPr>
        <p:spPr>
          <a:xfrm>
            <a:off x="457200" y="1340768"/>
            <a:ext cx="8229600" cy="5184576"/>
          </a:xfrm>
        </p:spPr>
        <p:txBody>
          <a:bodyPr>
            <a:normAutofit fontScale="55000" lnSpcReduction="20000"/>
          </a:bodyPr>
          <a:lstStyle/>
          <a:p>
            <a:r>
              <a:rPr lang="tr-TR" dirty="0"/>
              <a:t>Basım ve Yayın Teknolojileri </a:t>
            </a:r>
          </a:p>
          <a:p>
            <a:r>
              <a:rPr lang="tr-TR" dirty="0"/>
              <a:t>Basın ve Yayıncılık </a:t>
            </a:r>
          </a:p>
          <a:p>
            <a:r>
              <a:rPr lang="tr-TR" dirty="0"/>
              <a:t>Bilgisayar Destekli Tasarım ve Animasyon </a:t>
            </a:r>
          </a:p>
          <a:p>
            <a:r>
              <a:rPr lang="tr-TR" dirty="0"/>
              <a:t>Endüstri Ürünleri Tasarımı </a:t>
            </a:r>
          </a:p>
          <a:p>
            <a:r>
              <a:rPr lang="tr-TR" dirty="0"/>
              <a:t>Endüstriyel Cam ve Seramik </a:t>
            </a:r>
          </a:p>
          <a:p>
            <a:r>
              <a:rPr lang="tr-TR" dirty="0"/>
              <a:t>Fotoğrafçılık ve Kameramanlık </a:t>
            </a:r>
          </a:p>
          <a:p>
            <a:r>
              <a:rPr lang="tr-TR" dirty="0"/>
              <a:t>Geleneksel Tekstillerin </a:t>
            </a:r>
            <a:r>
              <a:rPr lang="tr-TR" dirty="0" err="1"/>
              <a:t>Konservasyonu</a:t>
            </a:r>
            <a:r>
              <a:rPr lang="tr-TR" dirty="0"/>
              <a:t> </a:t>
            </a:r>
            <a:r>
              <a:rPr lang="tr-TR" dirty="0" smtClean="0"/>
              <a:t>ve Restorasyonu</a:t>
            </a:r>
            <a:endParaRPr lang="tr-TR" dirty="0"/>
          </a:p>
          <a:p>
            <a:r>
              <a:rPr lang="tr-TR" dirty="0"/>
              <a:t>Restorasyonu </a:t>
            </a:r>
          </a:p>
          <a:p>
            <a:r>
              <a:rPr lang="tr-TR" dirty="0"/>
              <a:t>Görsel İletişim </a:t>
            </a:r>
          </a:p>
          <a:p>
            <a:r>
              <a:rPr lang="tr-TR" dirty="0"/>
              <a:t>Grafik Tasarımı </a:t>
            </a:r>
          </a:p>
          <a:p>
            <a:r>
              <a:rPr lang="tr-TR" dirty="0"/>
              <a:t>Halıcılık ve Kilimcilik </a:t>
            </a:r>
          </a:p>
          <a:p>
            <a:r>
              <a:rPr lang="tr-TR" dirty="0"/>
              <a:t>Marka İletişimi </a:t>
            </a:r>
          </a:p>
          <a:p>
            <a:r>
              <a:rPr lang="tr-TR" dirty="0"/>
              <a:t>Medya ve İletişim </a:t>
            </a:r>
          </a:p>
          <a:p>
            <a:r>
              <a:rPr lang="tr-TR" dirty="0"/>
              <a:t>Mimari Dekoratif Sanatlar </a:t>
            </a:r>
          </a:p>
          <a:p>
            <a:r>
              <a:rPr lang="tr-TR" dirty="0"/>
              <a:t>Reklamcılık </a:t>
            </a:r>
          </a:p>
          <a:p>
            <a:r>
              <a:rPr lang="tr-TR" dirty="0"/>
              <a:t>Seramik, Cam ve Çinicilik </a:t>
            </a:r>
          </a:p>
          <a:p>
            <a:r>
              <a:rPr lang="tr-TR" dirty="0"/>
              <a:t>Web Tasarımı ve Kodlama </a:t>
            </a:r>
          </a:p>
          <a:p>
            <a:r>
              <a:rPr lang="tr-TR" dirty="0"/>
              <a:t>Yeni Medya ve Gazetecilik </a:t>
            </a:r>
          </a:p>
        </p:txBody>
      </p:sp>
    </p:spTree>
    <p:extLst>
      <p:ext uri="{BB962C8B-B14F-4D97-AF65-F5344CB8AC3E}">
        <p14:creationId xmlns:p14="http://schemas.microsoft.com/office/powerpoint/2010/main" val="1842185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smtClean="0">
                <a:solidFill>
                  <a:srgbClr val="FF0000"/>
                </a:solidFill>
              </a:rPr>
              <a:t>RADYO VE TELEVİZYON </a:t>
            </a:r>
            <a:r>
              <a:rPr lang="tr-TR" sz="2400" b="1" dirty="0">
                <a:solidFill>
                  <a:srgbClr val="FF0000"/>
                </a:solidFill>
              </a:rPr>
              <a:t>ALANI İLE İLGİLİ EK PUAN ALINAN</a:t>
            </a:r>
            <a:br>
              <a:rPr lang="tr-TR" sz="2400" b="1" dirty="0">
                <a:solidFill>
                  <a:srgbClr val="FF0000"/>
                </a:solidFill>
              </a:rPr>
            </a:br>
            <a:r>
              <a:rPr lang="tr-TR" sz="2400" b="1" dirty="0">
                <a:solidFill>
                  <a:srgbClr val="FF0000"/>
                </a:solidFill>
              </a:rPr>
              <a:t> 2 </a:t>
            </a:r>
            <a:r>
              <a:rPr lang="tr-TR" sz="2400" b="1" dirty="0" smtClean="0">
                <a:solidFill>
                  <a:srgbClr val="FF0000"/>
                </a:solidFill>
              </a:rPr>
              <a:t>YILLIKÖN LİSANS PROGRAMLARI</a:t>
            </a:r>
            <a:endParaRPr lang="tr-TR" sz="2400" b="1" dirty="0">
              <a:solidFill>
                <a:srgbClr val="FF0000"/>
              </a:solidFill>
            </a:endParaRPr>
          </a:p>
        </p:txBody>
      </p:sp>
      <p:sp>
        <p:nvSpPr>
          <p:cNvPr id="3" name="İçerik Yer Tutucusu 2"/>
          <p:cNvSpPr>
            <a:spLocks noGrp="1"/>
          </p:cNvSpPr>
          <p:nvPr>
            <p:ph idx="1"/>
          </p:nvPr>
        </p:nvSpPr>
        <p:spPr>
          <a:xfrm>
            <a:off x="457200" y="1484784"/>
            <a:ext cx="8229600" cy="4752528"/>
          </a:xfrm>
        </p:spPr>
        <p:txBody>
          <a:bodyPr>
            <a:normAutofit fontScale="70000" lnSpcReduction="20000"/>
          </a:bodyPr>
          <a:lstStyle/>
          <a:p>
            <a:r>
              <a:rPr lang="tr-TR" dirty="0"/>
              <a:t>Basım ve Yayın Teknolojileri </a:t>
            </a:r>
          </a:p>
          <a:p>
            <a:r>
              <a:rPr lang="tr-TR" dirty="0"/>
              <a:t>Basın ve </a:t>
            </a:r>
            <a:r>
              <a:rPr lang="tr-TR" dirty="0" smtClean="0"/>
              <a:t>Yayıncılık</a:t>
            </a:r>
            <a:endParaRPr lang="tr-TR" dirty="0"/>
          </a:p>
          <a:p>
            <a:r>
              <a:rPr lang="tr-TR" dirty="0"/>
              <a:t>Bilgisayar Destekli Tasarım ve Animasyon </a:t>
            </a:r>
          </a:p>
          <a:p>
            <a:r>
              <a:rPr lang="tr-TR" dirty="0"/>
              <a:t>Fotoğrafçılık ve Kameramanlık </a:t>
            </a:r>
          </a:p>
          <a:p>
            <a:r>
              <a:rPr lang="tr-TR" dirty="0"/>
              <a:t>Görsel İletişim </a:t>
            </a:r>
          </a:p>
          <a:p>
            <a:r>
              <a:rPr lang="tr-TR" dirty="0"/>
              <a:t>Grafik Tasarımı </a:t>
            </a:r>
          </a:p>
          <a:p>
            <a:r>
              <a:rPr lang="tr-TR" dirty="0"/>
              <a:t>Halkla İlişkiler ve Tanıtım </a:t>
            </a:r>
          </a:p>
          <a:p>
            <a:r>
              <a:rPr lang="tr-TR" dirty="0"/>
              <a:t>Marka İletişimi </a:t>
            </a:r>
          </a:p>
          <a:p>
            <a:r>
              <a:rPr lang="tr-TR" dirty="0"/>
              <a:t>Medya ve İletişim </a:t>
            </a:r>
          </a:p>
          <a:p>
            <a:r>
              <a:rPr lang="tr-TR" dirty="0"/>
              <a:t>Radyo ve Televizyon Programcılığı </a:t>
            </a:r>
          </a:p>
          <a:p>
            <a:r>
              <a:rPr lang="tr-TR" dirty="0"/>
              <a:t>Radyo ve Televizyon Teknolojisi </a:t>
            </a:r>
          </a:p>
          <a:p>
            <a:r>
              <a:rPr lang="tr-TR" dirty="0"/>
              <a:t>Reklamcılık </a:t>
            </a:r>
          </a:p>
          <a:p>
            <a:r>
              <a:rPr lang="tr-TR" dirty="0"/>
              <a:t>Yeni Medya ve Gazetecilik </a:t>
            </a:r>
          </a:p>
          <a:p>
            <a:endParaRPr lang="tr-TR" dirty="0"/>
          </a:p>
        </p:txBody>
      </p:sp>
    </p:spTree>
    <p:extLst>
      <p:ext uri="{BB962C8B-B14F-4D97-AF65-F5344CB8AC3E}">
        <p14:creationId xmlns:p14="http://schemas.microsoft.com/office/powerpoint/2010/main" val="3293514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60648"/>
            <a:ext cx="8352928"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631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568951"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677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ehberlik\Desktop\15153454_DSCF092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064895"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984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2" descr="C:\Users\MEB\Desktop\Yeni klasör\DSC_423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8568952"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456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424936"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071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2" descr="C:\Users\MEB\Desktop\Yeni klasör\DSC_425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3528" y="332656"/>
            <a:ext cx="8496943"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0929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1400"/>
            <a:ext cx="9756576" cy="73448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158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VİZYONUMUZ</a:t>
            </a:r>
            <a:endParaRPr lang="tr-TR" dirty="0">
              <a:solidFill>
                <a:srgbClr val="FF0000"/>
              </a:solidFill>
            </a:endParaRPr>
          </a:p>
        </p:txBody>
      </p:sp>
      <p:sp>
        <p:nvSpPr>
          <p:cNvPr id="3" name="2 İçerik Yer Tutucusu"/>
          <p:cNvSpPr>
            <a:spLocks noGrp="1"/>
          </p:cNvSpPr>
          <p:nvPr>
            <p:ph idx="1"/>
          </p:nvPr>
        </p:nvSpPr>
        <p:spPr/>
        <p:txBody>
          <a:bodyPr/>
          <a:lstStyle/>
          <a:p>
            <a:pPr algn="just">
              <a:buNone/>
            </a:pPr>
            <a:r>
              <a:rPr lang="tr-TR" dirty="0" smtClean="0"/>
              <a:t>	Aydın Doğan Mesleki ve Teknik Anadolu Lisesi olarak bizler Atatürk ilke ve İnkılaplarına bağlı ahlaklı, dürüst, teorik bilgiyi bilinçli kullanabilen ve becerilerini sürekli geliştiren, toplum ve birey sağlığını önemseyen, çalışkan işine adanmışlık duygusuna sahip, kaliteli insanlar yetiştirmek için varız.</a:t>
            </a: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Alt Başlık"/>
          <p:cNvSpPr>
            <a:spLocks noGrp="1"/>
          </p:cNvSpPr>
          <p:nvPr>
            <p:ph type="subTitle" idx="1"/>
          </p:nvPr>
        </p:nvSpPr>
        <p:spPr>
          <a:xfrm>
            <a:off x="1071538" y="1785926"/>
            <a:ext cx="6786610" cy="3786214"/>
          </a:xfrm>
        </p:spPr>
        <p:txBody>
          <a:bodyPr>
            <a:normAutofit/>
          </a:bodyPr>
          <a:lstStyle/>
          <a:p>
            <a:pPr algn="l"/>
            <a:endParaRPr lang="tr-TR" u="sng" dirty="0" smtClean="0">
              <a:solidFill>
                <a:schemeClr val="tx1"/>
              </a:solidFill>
            </a:endParaRPr>
          </a:p>
          <a:p>
            <a:endParaRPr lang="tr-TR"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435280" cy="4525963"/>
          </a:xfrm>
        </p:spPr>
        <p:txBody>
          <a:bodyPr>
            <a:normAutofit fontScale="70000" lnSpcReduction="20000"/>
          </a:bodyPr>
          <a:lstStyle/>
          <a:p>
            <a:pPr marL="0" indent="0">
              <a:lnSpc>
                <a:spcPct val="170000"/>
              </a:lnSpc>
              <a:buNone/>
            </a:pPr>
            <a:r>
              <a:rPr lang="tr-TR" dirty="0"/>
              <a:t>ADRES: </a:t>
            </a:r>
            <a:r>
              <a:rPr lang="tr-TR" dirty="0" smtClean="0"/>
              <a:t>		15 </a:t>
            </a:r>
            <a:r>
              <a:rPr lang="tr-TR" dirty="0"/>
              <a:t>Temmuz </a:t>
            </a:r>
            <a:r>
              <a:rPr lang="tr-TR" dirty="0" err="1" smtClean="0"/>
              <a:t>Mh</a:t>
            </a:r>
            <a:r>
              <a:rPr lang="tr-TR" dirty="0" smtClean="0"/>
              <a:t>.. </a:t>
            </a:r>
            <a:r>
              <a:rPr lang="tr-TR" dirty="0"/>
              <a:t>Siteler </a:t>
            </a:r>
            <a:r>
              <a:rPr lang="tr-TR" dirty="0" err="1" smtClean="0"/>
              <a:t>Sk</a:t>
            </a:r>
            <a:r>
              <a:rPr lang="tr-TR" dirty="0" smtClean="0"/>
              <a:t>. </a:t>
            </a:r>
            <a:r>
              <a:rPr lang="tr-TR" dirty="0"/>
              <a:t>No:3  Bağcılar/İSTANBUL</a:t>
            </a:r>
            <a:br>
              <a:rPr lang="tr-TR" dirty="0"/>
            </a:br>
            <a:r>
              <a:rPr lang="tr-TR" dirty="0" smtClean="0"/>
              <a:t>TELEFON:	0212 </a:t>
            </a:r>
            <a:r>
              <a:rPr lang="tr-TR" dirty="0"/>
              <a:t>655 10 54</a:t>
            </a:r>
            <a:br>
              <a:rPr lang="tr-TR" dirty="0"/>
            </a:br>
            <a:r>
              <a:rPr lang="tr-TR" dirty="0"/>
              <a:t>FAX          </a:t>
            </a:r>
            <a:r>
              <a:rPr lang="tr-TR" dirty="0" smtClean="0"/>
              <a:t>:	0212 </a:t>
            </a:r>
            <a:r>
              <a:rPr lang="tr-TR" dirty="0"/>
              <a:t>655 10 74</a:t>
            </a:r>
            <a:br>
              <a:rPr lang="tr-TR" dirty="0"/>
            </a:br>
            <a:r>
              <a:rPr lang="tr-TR" dirty="0"/>
              <a:t>E MAİL    : </a:t>
            </a:r>
            <a:r>
              <a:rPr lang="tr-TR" dirty="0" smtClean="0"/>
              <a:t>	</a:t>
            </a:r>
            <a:r>
              <a:rPr lang="tr-TR" u="sng" dirty="0" smtClean="0">
                <a:hlinkClick r:id="rId2"/>
              </a:rPr>
              <a:t>974151@meb.k.12.tr</a:t>
            </a:r>
            <a:endParaRPr lang="tr-TR" u="sng" dirty="0"/>
          </a:p>
          <a:p>
            <a:pPr marL="0" indent="0">
              <a:lnSpc>
                <a:spcPct val="170000"/>
              </a:lnSpc>
              <a:buNone/>
            </a:pPr>
            <a:r>
              <a:rPr lang="tr-TR" u="sng" dirty="0"/>
              <a:t>http://aydindoganmtal.meb.k12.tr/</a:t>
            </a:r>
          </a:p>
          <a:p>
            <a:pPr marL="0" indent="0">
              <a:lnSpc>
                <a:spcPct val="170000"/>
              </a:lnSpc>
              <a:buNone/>
            </a:pPr>
            <a:endParaRPr lang="tr-TR" dirty="0" smtClean="0">
              <a:solidFill>
                <a:srgbClr val="FF0000"/>
              </a:solidFill>
            </a:endParaRPr>
          </a:p>
          <a:p>
            <a:pPr marL="0" indent="0">
              <a:buNone/>
            </a:pPr>
            <a:endParaRPr lang="tr-TR" dirty="0">
              <a:solidFill>
                <a:srgbClr val="FF0000"/>
              </a:solidFill>
            </a:endParaRPr>
          </a:p>
          <a:p>
            <a:pPr marL="0" indent="0" algn="r">
              <a:buNone/>
            </a:pPr>
            <a:r>
              <a:rPr lang="tr-TR" sz="3400" b="1" dirty="0" smtClean="0">
                <a:solidFill>
                  <a:srgbClr val="FF0000"/>
                </a:solidFill>
              </a:rPr>
              <a:t>REHBERLİK </a:t>
            </a:r>
            <a:r>
              <a:rPr lang="tr-TR" sz="3400" b="1" dirty="0" smtClean="0">
                <a:solidFill>
                  <a:srgbClr val="FF0000"/>
                </a:solidFill>
              </a:rPr>
              <a:t>SERVİSİ 2021</a:t>
            </a:r>
            <a:endParaRPr lang="tr-TR" sz="3400" b="1" dirty="0">
              <a:solidFill>
                <a:srgbClr val="FF0000"/>
              </a:solidFill>
            </a:endParaRPr>
          </a:p>
        </p:txBody>
      </p:sp>
    </p:spTree>
    <p:extLst>
      <p:ext uri="{BB962C8B-B14F-4D97-AF65-F5344CB8AC3E}">
        <p14:creationId xmlns:p14="http://schemas.microsoft.com/office/powerpoint/2010/main" val="1103330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685800" y="571481"/>
            <a:ext cx="7772400" cy="1071569"/>
          </a:xfrm>
        </p:spPr>
        <p:txBody>
          <a:bodyPr/>
          <a:lstStyle/>
          <a:p>
            <a:r>
              <a:rPr lang="tr-TR" dirty="0" smtClean="0">
                <a:solidFill>
                  <a:srgbClr val="FF0000"/>
                </a:solidFill>
              </a:rPr>
              <a:t>OKULUMUZUN FİZİKİ YAPISI</a:t>
            </a:r>
            <a:endParaRPr lang="tr-TR" dirty="0">
              <a:solidFill>
                <a:srgbClr val="FF0000"/>
              </a:solidFill>
            </a:endParaRPr>
          </a:p>
        </p:txBody>
      </p:sp>
      <p:sp>
        <p:nvSpPr>
          <p:cNvPr id="4" name="3 Alt Başlık"/>
          <p:cNvSpPr>
            <a:spLocks noGrp="1"/>
          </p:cNvSpPr>
          <p:nvPr>
            <p:ph type="subTitle" idx="1"/>
          </p:nvPr>
        </p:nvSpPr>
        <p:spPr>
          <a:xfrm>
            <a:off x="642910" y="1643050"/>
            <a:ext cx="7601498" cy="4810286"/>
          </a:xfrm>
        </p:spPr>
        <p:txBody>
          <a:bodyPr>
            <a:normAutofit fontScale="77500" lnSpcReduction="20000"/>
          </a:bodyPr>
          <a:lstStyle/>
          <a:p>
            <a:pPr algn="l"/>
            <a:r>
              <a:rPr lang="tr-TR" dirty="0" smtClean="0">
                <a:solidFill>
                  <a:schemeClr val="tx1"/>
                </a:solidFill>
              </a:rPr>
              <a:t>Okulumuz da;</a:t>
            </a:r>
          </a:p>
          <a:p>
            <a:pPr algn="l"/>
            <a:r>
              <a:rPr lang="tr-TR" dirty="0" smtClean="0">
                <a:solidFill>
                  <a:schemeClr val="tx1"/>
                </a:solidFill>
              </a:rPr>
              <a:t>24 derslik</a:t>
            </a:r>
          </a:p>
          <a:p>
            <a:pPr algn="l"/>
            <a:r>
              <a:rPr lang="tr-TR" dirty="0" smtClean="0">
                <a:solidFill>
                  <a:schemeClr val="tx1"/>
                </a:solidFill>
              </a:rPr>
              <a:t>3 Mesleki Uygulama Laboratuarı ayrıca </a:t>
            </a:r>
          </a:p>
          <a:p>
            <a:pPr lvl="0" algn="l"/>
            <a:r>
              <a:rPr lang="tr-TR" dirty="0" smtClean="0">
                <a:solidFill>
                  <a:schemeClr val="tx1"/>
                </a:solidFill>
              </a:rPr>
              <a:t>1 fizik </a:t>
            </a:r>
            <a:r>
              <a:rPr lang="tr-TR" sz="3100" dirty="0" err="1">
                <a:solidFill>
                  <a:prstClr val="black"/>
                </a:solidFill>
              </a:rPr>
              <a:t>laboratuarı</a:t>
            </a:r>
            <a:endParaRPr lang="tr-TR" sz="3100" dirty="0">
              <a:solidFill>
                <a:prstClr val="black"/>
              </a:solidFill>
            </a:endParaRPr>
          </a:p>
          <a:p>
            <a:pPr algn="l"/>
            <a:r>
              <a:rPr lang="tr-TR" dirty="0">
                <a:solidFill>
                  <a:schemeClr val="tx1"/>
                </a:solidFill>
              </a:rPr>
              <a:t>1</a:t>
            </a:r>
            <a:r>
              <a:rPr lang="tr-TR" dirty="0" smtClean="0">
                <a:solidFill>
                  <a:schemeClr val="tx1"/>
                </a:solidFill>
              </a:rPr>
              <a:t> kimya laboratuarı</a:t>
            </a:r>
          </a:p>
          <a:p>
            <a:pPr algn="l"/>
            <a:r>
              <a:rPr lang="tr-TR" dirty="0" smtClean="0">
                <a:solidFill>
                  <a:schemeClr val="tx1"/>
                </a:solidFill>
              </a:rPr>
              <a:t>1 Jimnastik Salonu</a:t>
            </a:r>
          </a:p>
          <a:p>
            <a:pPr algn="l"/>
            <a:r>
              <a:rPr lang="tr-TR" dirty="0" smtClean="0">
                <a:solidFill>
                  <a:schemeClr val="tx1"/>
                </a:solidFill>
              </a:rPr>
              <a:t>1 Çok Amaçlı Salon</a:t>
            </a:r>
          </a:p>
          <a:p>
            <a:pPr algn="l"/>
            <a:r>
              <a:rPr lang="tr-TR" dirty="0" smtClean="0">
                <a:solidFill>
                  <a:schemeClr val="tx1"/>
                </a:solidFill>
              </a:rPr>
              <a:t>1 Kütüphane </a:t>
            </a:r>
          </a:p>
          <a:p>
            <a:pPr algn="l"/>
            <a:r>
              <a:rPr lang="tr-TR" dirty="0" smtClean="0">
                <a:solidFill>
                  <a:schemeClr val="tx1"/>
                </a:solidFill>
              </a:rPr>
              <a:t>1 Bilgisayar Laboratuarı</a:t>
            </a:r>
          </a:p>
          <a:p>
            <a:pPr algn="l"/>
            <a:r>
              <a:rPr lang="tr-TR" dirty="0" smtClean="0">
                <a:solidFill>
                  <a:schemeClr val="tx1"/>
                </a:solidFill>
              </a:rPr>
              <a:t>1 Hobi Sınıfı bulunmaktadır.</a:t>
            </a:r>
          </a:p>
          <a:p>
            <a:pPr algn="l"/>
            <a:r>
              <a:rPr lang="tr-TR" dirty="0" smtClean="0">
                <a:solidFill>
                  <a:schemeClr val="tx1"/>
                </a:solidFill>
              </a:rPr>
              <a:t>6000 metrekare olan bahçemizde ayrıca bir tane basketbol sahası bulunmaktadır.</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685800" y="1071547"/>
            <a:ext cx="7772400" cy="928693"/>
          </a:xfrm>
        </p:spPr>
        <p:txBody>
          <a:bodyPr>
            <a:normAutofit fontScale="90000"/>
          </a:bodyPr>
          <a:lstStyle/>
          <a:p>
            <a:r>
              <a:rPr lang="tr-TR" dirty="0" smtClean="0">
                <a:solidFill>
                  <a:srgbClr val="FF0000"/>
                </a:solidFill>
              </a:rPr>
              <a:t>OKULUMUZA AİT ÖĞRENCİ, ÖĞRETMEN ve PERSONEL BİLGİLERİ</a:t>
            </a:r>
            <a:endParaRPr lang="tr-TR" dirty="0">
              <a:solidFill>
                <a:srgbClr val="FF0000"/>
              </a:solidFill>
            </a:endParaRPr>
          </a:p>
        </p:txBody>
      </p:sp>
      <p:sp>
        <p:nvSpPr>
          <p:cNvPr id="4" name="3 Alt Başlık"/>
          <p:cNvSpPr>
            <a:spLocks noGrp="1"/>
          </p:cNvSpPr>
          <p:nvPr>
            <p:ph type="subTitle" idx="1"/>
          </p:nvPr>
        </p:nvSpPr>
        <p:spPr>
          <a:xfrm>
            <a:off x="571472" y="2214554"/>
            <a:ext cx="7672936" cy="3352808"/>
          </a:xfrm>
        </p:spPr>
        <p:txBody>
          <a:bodyPr>
            <a:noAutofit/>
          </a:bodyPr>
          <a:lstStyle/>
          <a:p>
            <a:pPr algn="just"/>
            <a:r>
              <a:rPr lang="tr-TR" sz="3000" dirty="0" smtClean="0">
                <a:solidFill>
                  <a:schemeClr val="tx1"/>
                </a:solidFill>
              </a:rPr>
              <a:t>Okulumuzda  717 kız öğrenci    317  erkek öğrenci olmak üzere toplam 1027   öğrenci bulunmaktadır.</a:t>
            </a:r>
          </a:p>
          <a:p>
            <a:pPr algn="just"/>
            <a:r>
              <a:rPr lang="tr-TR" sz="3000" dirty="0" smtClean="0">
                <a:solidFill>
                  <a:schemeClr val="tx1"/>
                </a:solidFill>
              </a:rPr>
              <a:t> 1 </a:t>
            </a:r>
            <a:r>
              <a:rPr lang="tr-TR" sz="3000" dirty="0" smtClean="0">
                <a:solidFill>
                  <a:schemeClr val="tx1"/>
                </a:solidFill>
              </a:rPr>
              <a:t>müdür, </a:t>
            </a:r>
            <a:r>
              <a:rPr lang="tr-TR" sz="3000" dirty="0" smtClean="0">
                <a:solidFill>
                  <a:schemeClr val="tx1"/>
                </a:solidFill>
              </a:rPr>
              <a:t>5 müdür yardımcısından oluşan idari </a:t>
            </a:r>
            <a:r>
              <a:rPr lang="tr-TR" sz="3000" dirty="0" smtClean="0">
                <a:solidFill>
                  <a:schemeClr val="tx1"/>
                </a:solidFill>
              </a:rPr>
              <a:t>kadro ile </a:t>
            </a:r>
            <a:r>
              <a:rPr lang="tr-TR" sz="3000" dirty="0" smtClean="0">
                <a:solidFill>
                  <a:schemeClr val="tx1"/>
                </a:solidFill>
              </a:rPr>
              <a:t>birlikte   60 öğretmenimiz, 1 </a:t>
            </a:r>
            <a:r>
              <a:rPr lang="tr-TR" sz="3000" dirty="0" smtClean="0">
                <a:solidFill>
                  <a:schemeClr val="tx1"/>
                </a:solidFill>
              </a:rPr>
              <a:t>memurumuz ve  </a:t>
            </a:r>
            <a:r>
              <a:rPr lang="tr-TR" sz="3000" dirty="0" smtClean="0">
                <a:solidFill>
                  <a:schemeClr val="tx1"/>
                </a:solidFill>
              </a:rPr>
              <a:t>6 </a:t>
            </a:r>
            <a:r>
              <a:rPr lang="tr-TR" sz="3000" dirty="0" smtClean="0">
                <a:solidFill>
                  <a:schemeClr val="tx1"/>
                </a:solidFill>
              </a:rPr>
              <a:t>hizmetli </a:t>
            </a:r>
            <a:r>
              <a:rPr lang="tr-TR" sz="3000" dirty="0" smtClean="0">
                <a:solidFill>
                  <a:schemeClr val="tx1"/>
                </a:solidFill>
              </a:rPr>
              <a:t>olarak görev yapan     personelimiz mevcuttur.</a:t>
            </a:r>
            <a:endParaRPr lang="tr-TR" sz="30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685800" y="1214423"/>
            <a:ext cx="7772400" cy="928693"/>
          </a:xfrm>
        </p:spPr>
        <p:txBody>
          <a:bodyPr/>
          <a:lstStyle/>
          <a:p>
            <a:r>
              <a:rPr lang="tr-TR" dirty="0" smtClean="0">
                <a:solidFill>
                  <a:srgbClr val="FF0000"/>
                </a:solidFill>
              </a:rPr>
              <a:t>OKULUMUZDAKİ ALANLAR </a:t>
            </a:r>
            <a:endParaRPr lang="tr-TR" dirty="0">
              <a:solidFill>
                <a:srgbClr val="FF0000"/>
              </a:solidFill>
            </a:endParaRPr>
          </a:p>
        </p:txBody>
      </p:sp>
      <p:sp>
        <p:nvSpPr>
          <p:cNvPr id="4" name="3 Alt Başlık"/>
          <p:cNvSpPr>
            <a:spLocks noGrp="1"/>
          </p:cNvSpPr>
          <p:nvPr>
            <p:ph type="subTitle" idx="1"/>
          </p:nvPr>
        </p:nvSpPr>
        <p:spPr>
          <a:xfrm>
            <a:off x="428596" y="2357430"/>
            <a:ext cx="7343804" cy="3281370"/>
          </a:xfrm>
        </p:spPr>
        <p:txBody>
          <a:bodyPr>
            <a:normAutofit/>
          </a:bodyPr>
          <a:lstStyle/>
          <a:p>
            <a:pPr algn="l"/>
            <a:r>
              <a:rPr lang="tr-TR" dirty="0" smtClean="0">
                <a:solidFill>
                  <a:schemeClr val="tx1"/>
                </a:solidFill>
              </a:rPr>
              <a:t>SAĞLIK HİZMETLERİ  ALANI  </a:t>
            </a:r>
          </a:p>
          <a:p>
            <a:pPr algn="l"/>
            <a:r>
              <a:rPr lang="tr-TR" dirty="0" smtClean="0">
                <a:solidFill>
                  <a:schemeClr val="tx1"/>
                </a:solidFill>
              </a:rPr>
              <a:t>GAZETECİLİK ALANI</a:t>
            </a:r>
          </a:p>
          <a:p>
            <a:pPr algn="l"/>
            <a:r>
              <a:rPr lang="tr-TR" dirty="0" smtClean="0">
                <a:solidFill>
                  <a:schemeClr val="tx1"/>
                </a:solidFill>
              </a:rPr>
              <a:t>RADYO TELEVİZYON</a:t>
            </a:r>
            <a:r>
              <a:rPr lang="tr-TR" dirty="0">
                <a:solidFill>
                  <a:schemeClr val="tx1"/>
                </a:solidFill>
              </a:rPr>
              <a:t> </a:t>
            </a:r>
            <a:r>
              <a:rPr lang="tr-TR" dirty="0" smtClean="0">
                <a:solidFill>
                  <a:schemeClr val="tx1"/>
                </a:solidFill>
              </a:rPr>
              <a:t>ALANI</a:t>
            </a:r>
          </a:p>
          <a:p>
            <a:pPr algn="l"/>
            <a:r>
              <a:rPr lang="tr-TR" dirty="0" smtClean="0">
                <a:solidFill>
                  <a:schemeClr val="tx1"/>
                </a:solidFill>
              </a:rPr>
              <a:t> GARFİK ve  FOTOĞRAF ALANI</a:t>
            </a:r>
            <a:endParaRPr lang="tr-TR"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OKULUMUZ DA ALANLARA AİT DALLAR</a:t>
            </a:r>
            <a:endParaRPr lang="tr-TR"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smtClean="0">
                <a:solidFill>
                  <a:srgbClr val="FF0000"/>
                </a:solidFill>
              </a:rPr>
              <a:t>Sağlık Hizmetleri Alanı: </a:t>
            </a:r>
            <a:r>
              <a:rPr lang="tr-TR" dirty="0" smtClean="0"/>
              <a:t>Hemşire Yardımcılığı, Ebe Yardımcılığı ve Sağlık Bakım Teknisyenliği dalları mevcuttur.</a:t>
            </a:r>
          </a:p>
          <a:p>
            <a:pPr marL="0" indent="0">
              <a:buNone/>
            </a:pPr>
            <a:r>
              <a:rPr lang="tr-TR" dirty="0" smtClean="0">
                <a:solidFill>
                  <a:srgbClr val="FF0000"/>
                </a:solidFill>
              </a:rPr>
              <a:t>Gazetecilik Alanı: </a:t>
            </a:r>
            <a:r>
              <a:rPr lang="tr-TR" dirty="0" smtClean="0"/>
              <a:t>Gazetecilik</a:t>
            </a:r>
            <a:r>
              <a:rPr lang="tr-TR" dirty="0" smtClean="0">
                <a:solidFill>
                  <a:srgbClr val="FF0000"/>
                </a:solidFill>
              </a:rPr>
              <a:t> </a:t>
            </a:r>
            <a:r>
              <a:rPr lang="tr-TR" dirty="0" smtClean="0"/>
              <a:t>dalı mevcuttur.</a:t>
            </a:r>
          </a:p>
          <a:p>
            <a:pPr marL="0" indent="0">
              <a:buNone/>
            </a:pPr>
            <a:r>
              <a:rPr lang="tr-TR" dirty="0" smtClean="0">
                <a:solidFill>
                  <a:srgbClr val="FF0000"/>
                </a:solidFill>
              </a:rPr>
              <a:t>Grafik ve Fotoğraf Alanı: </a:t>
            </a:r>
            <a:r>
              <a:rPr lang="tr-TR" dirty="0" smtClean="0"/>
              <a:t>Grafik dalı mevcuttur.</a:t>
            </a:r>
          </a:p>
          <a:p>
            <a:pPr marL="0" indent="0">
              <a:buNone/>
            </a:pPr>
            <a:r>
              <a:rPr lang="tr-TR" dirty="0" smtClean="0">
                <a:solidFill>
                  <a:srgbClr val="FF0000"/>
                </a:solidFill>
              </a:rPr>
              <a:t>Radyo ve Televizyon Alanı</a:t>
            </a:r>
            <a:r>
              <a:rPr lang="tr-TR" dirty="0" smtClean="0"/>
              <a:t>: Radyo Televizyon  dalı mevcuttur.</a:t>
            </a:r>
            <a:endParaRPr lang="tr-TR" dirty="0"/>
          </a:p>
        </p:txBody>
      </p:sp>
    </p:spTree>
    <p:extLst>
      <p:ext uri="{BB962C8B-B14F-4D97-AF65-F5344CB8AC3E}">
        <p14:creationId xmlns:p14="http://schemas.microsoft.com/office/powerpoint/2010/main" val="1048456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SAĞLIK HİZMETLERİ ALANI</a:t>
            </a:r>
            <a:endParaRPr lang="tr-TR" dirty="0">
              <a:solidFill>
                <a:srgbClr val="FF0000"/>
              </a:solidFill>
            </a:endParaRPr>
          </a:p>
        </p:txBody>
      </p:sp>
      <p:sp>
        <p:nvSpPr>
          <p:cNvPr id="3" name="İçerik Yer Tutucusu 2"/>
          <p:cNvSpPr>
            <a:spLocks noGrp="1"/>
          </p:cNvSpPr>
          <p:nvPr>
            <p:ph idx="1"/>
          </p:nvPr>
        </p:nvSpPr>
        <p:spPr>
          <a:xfrm>
            <a:off x="457200" y="1600200"/>
            <a:ext cx="8229600" cy="4709120"/>
          </a:xfrm>
        </p:spPr>
        <p:txBody>
          <a:bodyPr>
            <a:normAutofit fontScale="77500" lnSpcReduction="20000"/>
          </a:bodyPr>
          <a:lstStyle/>
          <a:p>
            <a:pPr marL="0" indent="0">
              <a:buNone/>
            </a:pPr>
            <a:r>
              <a:rPr lang="tr-TR" dirty="0"/>
              <a:t>Hastanın beslenmesini sağlama, bilgisayar ofis programlarını kullanma, sağlık hizmetlerinde etkili iletişim kurma, insan vücudunun anatomi ve fizyolojisini tanıma, mesleki hak ve sorumluluklar doğrultusunda çalışma, hastanın tıbbi bakımını destekleme, hastanın kişisel bakımını yapma, hasta/yaralıya ilk yardım uygulama, aseptik tekniklere uygun çalışma, enfeksiyon hastalıklarına karşı önlem alma, doğum öncesi izlem ve doğuma yardımcı olma, kadın hastalıkları ve aile planlaması hizmetlerinde yardımcı olma, </a:t>
            </a:r>
            <a:r>
              <a:rPr lang="tr-TR" dirty="0" smtClean="0"/>
              <a:t>yeni doğan </a:t>
            </a:r>
            <a:r>
              <a:rPr lang="tr-TR" dirty="0"/>
              <a:t>ve çocuk sağlığını koruma, özel bakım uygulamaları yapma, mesleki temel uygulamaları yürütme ile ilgili bilgi, becerileri kazandırmaya yönelik eğitim ve öğretim verilen alandır</a:t>
            </a:r>
            <a:r>
              <a:rPr lang="tr-TR" dirty="0" smtClean="0"/>
              <a:t>.  </a:t>
            </a:r>
            <a:r>
              <a:rPr lang="tr-TR" dirty="0" smtClean="0">
                <a:solidFill>
                  <a:srgbClr val="FF0000"/>
                </a:solidFill>
              </a:rPr>
              <a:t>Okulumuzda Sağlık Hizmetleri Alanına ait Hemşire Yardımcılığı, Ebe Yardımcılığı ve Sağlık Bakım Teknisyenliği dalları bulunmaktadır.</a:t>
            </a:r>
            <a:endParaRPr lang="tr-TR" dirty="0">
              <a:solidFill>
                <a:srgbClr val="FF0000"/>
              </a:solidFill>
            </a:endParaRPr>
          </a:p>
        </p:txBody>
      </p:sp>
    </p:spTree>
    <p:extLst>
      <p:ext uri="{BB962C8B-B14F-4D97-AF65-F5344CB8AC3E}">
        <p14:creationId xmlns:p14="http://schemas.microsoft.com/office/powerpoint/2010/main" val="2655747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TotalTime>
  <Words>2061</Words>
  <Application>Microsoft Office PowerPoint</Application>
  <PresentationFormat>Ekran Gösterisi (4:3)</PresentationFormat>
  <Paragraphs>244</Paragraphs>
  <Slides>41</Slides>
  <Notes>7</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Ofis Teması</vt:lpstr>
      <vt:lpstr>PowerPoint Sunusu</vt:lpstr>
      <vt:lpstr>OKULUMUZUN TARİHÇESİ</vt:lpstr>
      <vt:lpstr>MİSYONUMUZ</vt:lpstr>
      <vt:lpstr>VİZYONUMUZ</vt:lpstr>
      <vt:lpstr>OKULUMUZUN FİZİKİ YAPISI</vt:lpstr>
      <vt:lpstr>OKULUMUZA AİT ÖĞRENCİ, ÖĞRETMEN ve PERSONEL BİLGİLERİ</vt:lpstr>
      <vt:lpstr>OKULUMUZDAKİ ALANLAR </vt:lpstr>
      <vt:lpstr>OKULUMUZ DA ALANLARA AİT DALLAR</vt:lpstr>
      <vt:lpstr>SAĞLIK HİZMETLERİ ALANI</vt:lpstr>
      <vt:lpstr>HEMŞİRE YARDIMCISI KİMDİR?</vt:lpstr>
      <vt:lpstr>HEMŞİRE YARDIMCISININ GÖREVLERİ</vt:lpstr>
      <vt:lpstr>PowerPoint Sunusu</vt:lpstr>
      <vt:lpstr>SAĞLIK BAKIM TEKNİSYENİ KİMDİR?</vt:lpstr>
      <vt:lpstr>SAĞLIK BAKIM TEKNİSYENİNİN GÖREVLERİ</vt:lpstr>
      <vt:lpstr>PowerPoint Sunusu</vt:lpstr>
      <vt:lpstr>EBE YARDIMCIS KİMDİR?</vt:lpstr>
      <vt:lpstr>EBE YARDIMCISININ GÖREVLERİ</vt:lpstr>
      <vt:lpstr>PowerPoint Sunusu</vt:lpstr>
      <vt:lpstr>PowerPoint Sunusu</vt:lpstr>
      <vt:lpstr>GAZETECİLİK DALI</vt:lpstr>
      <vt:lpstr>GRAFİK VE FOTOĞRAF ALANI </vt:lpstr>
      <vt:lpstr>GRAFİK DALI</vt:lpstr>
      <vt:lpstr>RADYO-TELEVİZYON ALANI </vt:lpstr>
      <vt:lpstr>RADYO TELEVİZYON DALI</vt:lpstr>
      <vt:lpstr>Okulumuz bulunduğu ilçe itibari ile daha merkezi ve  köklü kabul edilen aynı alanda eğitim veren okullar arasında, eğitim verdiği bu kısa sürede öne geçmiş,farklı ilçelerden ve  illerden öğrencilerin tercih ettiği bir okul haline gelmiştir. 2018-2019 Eğitim-Öğretim yılından bu yana  öğrencilerimiz  okulumuza adrese dayalı olarak yerleştirilmektedir. </vt:lpstr>
      <vt:lpstr>PowerPoint Sunusu</vt:lpstr>
      <vt:lpstr>ÜNİVERSİTE SEÇENEKLERİ</vt:lpstr>
      <vt:lpstr>SAĞLIK HİZMETLERİ ALANI  İLE İLGİLİ EK PUAN ALINAN  2 YILLIKÖN LİSANS PROGRAMLARI</vt:lpstr>
      <vt:lpstr>PowerPoint Sunusu</vt:lpstr>
      <vt:lpstr>GAZETECİLİK ALANI İLE  İLGİLİ EK PUAN ALINAN  2 YILLIKÖN LİSANS PROGRAMLARI</vt:lpstr>
      <vt:lpstr>GRAFİK VE FOTOĞRAF ALANI İLE İLGİLİ EK PUAN ALINAN  2 YILLIK MESLEK YÜKSEKOKULLARI  </vt:lpstr>
      <vt:lpstr>RADYO VE TELEVİZYON ALANI İLE İLGİLİ EK PUAN ALINAN  2 YILLIKÖN LİSANS PROGRAMLARI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JÜLİDE ÖZTÜRK</dc:creator>
  <cp:lastModifiedBy>Rehberlik</cp:lastModifiedBy>
  <cp:revision>71</cp:revision>
  <dcterms:created xsi:type="dcterms:W3CDTF">2017-02-14T09:34:15Z</dcterms:created>
  <dcterms:modified xsi:type="dcterms:W3CDTF">2021-05-25T09:24:07Z</dcterms:modified>
</cp:coreProperties>
</file>